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xml" ContentType="application/vnd.openxmlformats-officedocument.presentationml.notesSlide+xml"/>
  <Override PartName="/ppt/tags/tag195.xml" ContentType="application/vnd.openxmlformats-officedocument.presentationml.tags+xml"/>
  <Override PartName="/ppt/notesSlides/notesSlide2.xml" ContentType="application/vnd.openxmlformats-officedocument.presentationml.notesSlide+xml"/>
  <Override PartName="/ppt/tags/tag196.xml" ContentType="application/vnd.openxmlformats-officedocument.presentationml.tags+xml"/>
  <Override PartName="/ppt/notesSlides/notesSlide3.xml" ContentType="application/vnd.openxmlformats-officedocument.presentationml.notesSlide+xml"/>
  <Override PartName="/ppt/tags/tag197.xml" ContentType="application/vnd.openxmlformats-officedocument.presentationml.tags+xml"/>
  <Override PartName="/ppt/notesSlides/notesSlide4.xml" ContentType="application/vnd.openxmlformats-officedocument.presentationml.notesSlide+xml"/>
  <Override PartName="/ppt/tags/tag198.xml" ContentType="application/vnd.openxmlformats-officedocument.presentationml.tags+xml"/>
  <Override PartName="/ppt/notesSlides/notesSlide5.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4"/>
  </p:notesMasterIdLst>
  <p:handoutMasterIdLst>
    <p:handoutMasterId r:id="rId45"/>
  </p:handoutMasterIdLst>
  <p:sldIdLst>
    <p:sldId id="257" r:id="rId3"/>
    <p:sldId id="261" r:id="rId4"/>
    <p:sldId id="258" r:id="rId5"/>
    <p:sldId id="260" r:id="rId6"/>
    <p:sldId id="299" r:id="rId7"/>
    <p:sldId id="300" r:id="rId8"/>
    <p:sldId id="301" r:id="rId9"/>
    <p:sldId id="303" r:id="rId10"/>
    <p:sldId id="265" r:id="rId11"/>
    <p:sldId id="326" r:id="rId12"/>
    <p:sldId id="266" r:id="rId13"/>
    <p:sldId id="305" r:id="rId14"/>
    <p:sldId id="306" r:id="rId15"/>
    <p:sldId id="307" r:id="rId16"/>
    <p:sldId id="327" r:id="rId17"/>
    <p:sldId id="328" r:id="rId18"/>
    <p:sldId id="269" r:id="rId19"/>
    <p:sldId id="308" r:id="rId20"/>
    <p:sldId id="309" r:id="rId21"/>
    <p:sldId id="310" r:id="rId22"/>
    <p:sldId id="311" r:id="rId23"/>
    <p:sldId id="312" r:id="rId24"/>
    <p:sldId id="284" r:id="rId25"/>
    <p:sldId id="304" r:id="rId26"/>
    <p:sldId id="313" r:id="rId27"/>
    <p:sldId id="316" r:id="rId28"/>
    <p:sldId id="317" r:id="rId29"/>
    <p:sldId id="318" r:id="rId30"/>
    <p:sldId id="319" r:id="rId31"/>
    <p:sldId id="320" r:id="rId32"/>
    <p:sldId id="321" r:id="rId33"/>
    <p:sldId id="322" r:id="rId34"/>
    <p:sldId id="323" r:id="rId35"/>
    <p:sldId id="324" r:id="rId36"/>
    <p:sldId id="325" r:id="rId37"/>
    <p:sldId id="329" r:id="rId38"/>
    <p:sldId id="330" r:id="rId39"/>
    <p:sldId id="331" r:id="rId40"/>
    <p:sldId id="332" r:id="rId41"/>
    <p:sldId id="333" r:id="rId42"/>
    <p:sldId id="287" r:id="rId43"/>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7" userDrawn="1">
          <p15:clr>
            <a:srgbClr val="A4A3A4"/>
          </p15:clr>
        </p15:guide>
        <p15:guide id="2" pos="3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1" d="100"/>
          <a:sy n="111" d="100"/>
        </p:scale>
        <p:origin x="112" y="400"/>
      </p:cViewPr>
      <p:guideLst>
        <p:guide orient="horz" pos="2207"/>
        <p:guide pos="380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2025/7/5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image" Target="../media/image1.png"/><Relationship Id="rId4" Type="http://schemas.openxmlformats.org/officeDocument/2006/relationships/tags" Target="../tags/tag73.xml"/><Relationship Id="rId9"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Master" Target="../slideMasters/slideMaster2.xml"/><Relationship Id="rId5" Type="http://schemas.openxmlformats.org/officeDocument/2006/relationships/tags" Target="../tags/tag82.xml"/><Relationship Id="rId4" Type="http://schemas.openxmlformats.org/officeDocument/2006/relationships/tags" Target="../tags/tag8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2.png"/><Relationship Id="rId5" Type="http://schemas.openxmlformats.org/officeDocument/2006/relationships/slideMaster" Target="../slideMasters/slideMaster2.xml"/><Relationship Id="rId4" Type="http://schemas.openxmlformats.org/officeDocument/2006/relationships/tags" Target="../tags/tag86.xml"/></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9"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slideMaster" Target="../slideMasters/slideMaster2.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07.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slideMaster" Target="../slideMasters/slideMaster2.xml"/><Relationship Id="rId4" Type="http://schemas.openxmlformats.org/officeDocument/2006/relationships/tags" Target="../tags/tag11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slideMaster" Target="../slideMasters/slideMaster2.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Master" Target="../slideMasters/slideMaster2.xml"/><Relationship Id="rId5" Type="http://schemas.openxmlformats.org/officeDocument/2006/relationships/tags" Target="../tags/tag125.xml"/><Relationship Id="rId4" Type="http://schemas.openxmlformats.org/officeDocument/2006/relationships/tags" Target="../tags/tag12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slideMaster" Target="../slideMasters/slideMaster2.xml"/><Relationship Id="rId4" Type="http://schemas.openxmlformats.org/officeDocument/2006/relationships/tags" Target="../tags/tag129.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32.xml"/><Relationship Id="rId7" Type="http://schemas.openxmlformats.org/officeDocument/2006/relationships/tags" Target="../tags/tag136.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9"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2025/7/5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2025/7/5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2025/7/5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397600"/>
            <a:ext cx="9799200" cy="11052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5040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封面页-1">
    <p:bg>
      <p:bgPr>
        <a:solidFill>
          <a:schemeClr val="bg1"/>
        </a:solidFill>
        <a:effectLst/>
      </p:bgPr>
    </p:bg>
    <p:spTree>
      <p:nvGrpSpPr>
        <p:cNvPr id="1" name=""/>
        <p:cNvGrpSpPr/>
        <p:nvPr/>
      </p:nvGrpSpPr>
      <p:grpSpPr>
        <a:xfrm>
          <a:off x="0" y="0"/>
          <a:ext cx="0" cy="0"/>
          <a:chOff x="0" y="0"/>
          <a:chExt cx="0" cy="0"/>
        </a:xfrm>
      </p:grpSpPr>
      <p:pic>
        <p:nvPicPr>
          <p:cNvPr id="4" name="图片 3"/>
          <p:cNvPicPr/>
          <p:nvPr userDrawn="1">
            <p:custDataLst>
              <p:tags r:id="rId1"/>
            </p:custDataLst>
          </p:nvPr>
        </p:nvPicPr>
        <p:blipFill>
          <a:blip r:embed="rId10"/>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5" name="任意多边形 4"/>
          <p:cNvSpPr/>
          <p:nvPr userDrawn="1">
            <p:custDataLst>
              <p:tags r:id="rId2"/>
            </p:custDataLst>
          </p:nvPr>
        </p:nvSpPr>
        <p:spPr>
          <a:xfrm>
            <a:off x="1015999" y="0"/>
            <a:ext cx="1270635" cy="609600"/>
          </a:xfrm>
          <a:custGeom>
            <a:avLst/>
            <a:gdLst>
              <a:gd name="connisteX0" fmla="*/ 0 w 17638"/>
              <a:gd name="connsiteY0" fmla="*/ 0 h 8466"/>
              <a:gd name="connisteX1" fmla="*/ 1270001 w 17638"/>
              <a:gd name="connsiteY1" fmla="*/ 0 h 8466"/>
              <a:gd name="connisteX2" fmla="*/ 1270001 w 17638"/>
              <a:gd name="connsiteY2" fmla="*/ 406395 h 8466"/>
              <a:gd name="connisteX3" fmla="*/ 1066803 w 17638"/>
              <a:gd name="connsiteY3" fmla="*/ 609603 h 8466"/>
              <a:gd name="connisteX4" fmla="*/ 203197 w 17638"/>
              <a:gd name="connsiteY4" fmla="*/ 609603 h 8466"/>
              <a:gd name="connisteX5" fmla="*/ 0 w 17638"/>
              <a:gd name="connsiteY5" fmla="*/ 406395 h 8466"/>
              <a:gd name="connisteX6" fmla="*/ 0 w 17638"/>
              <a:gd name="connsiteY6" fmla="*/ 0 h 846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1270001" h="609603">
                <a:moveTo>
                  <a:pt x="0" y="0"/>
                </a:moveTo>
                <a:lnTo>
                  <a:pt x="1270001" y="0"/>
                </a:lnTo>
                <a:lnTo>
                  <a:pt x="1270001" y="406396"/>
                </a:lnTo>
                <a:cubicBezTo>
                  <a:pt x="1270001" y="518620"/>
                  <a:pt x="1179027" y="609603"/>
                  <a:pt x="1066803" y="609603"/>
                </a:cubicBezTo>
                <a:lnTo>
                  <a:pt x="203198" y="609603"/>
                </a:lnTo>
                <a:cubicBezTo>
                  <a:pt x="90974" y="609603"/>
                  <a:pt x="0" y="518620"/>
                  <a:pt x="0" y="406396"/>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2025/7/5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6" name="文本占位符 5"/>
          <p:cNvSpPr>
            <a:spLocks noGrp="1"/>
          </p:cNvSpPr>
          <p:nvPr>
            <p:ph type="body" idx="13" hasCustomPrompt="1"/>
            <p:custDataLst>
              <p:tags r:id="rId6"/>
            </p:custDataLst>
          </p:nvPr>
        </p:nvSpPr>
        <p:spPr>
          <a:xfrm>
            <a:off x="1015999" y="2146298"/>
            <a:ext cx="9296403" cy="457200"/>
          </a:xfrm>
          <a:noFill/>
        </p:spPr>
        <p:txBody>
          <a:bodyPr lIns="0" tIns="0" rIns="0" bIns="0" anchor="t">
            <a:noAutofit/>
          </a:bodyPr>
          <a:lstStyle>
            <a:lvl1pPr algn="l">
              <a:lnSpc>
                <a:spcPct val="125000"/>
              </a:lnSpc>
              <a:buNone/>
              <a:defRPr sz="2400" b="0">
                <a:solidFill>
                  <a:schemeClr val="bg1"/>
                </a:solidFill>
                <a:latin typeface="Microsoft YaHei UI" charset="0"/>
                <a:cs typeface="Microsoft YaHei UI"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20XX YEAR</a:t>
            </a:r>
          </a:p>
        </p:txBody>
      </p:sp>
      <p:sp>
        <p:nvSpPr>
          <p:cNvPr id="7" name="标题 6"/>
          <p:cNvSpPr>
            <a:spLocks noGrp="1"/>
          </p:cNvSpPr>
          <p:nvPr>
            <p:ph type="ctrTitle" idx="14" hasCustomPrompt="1"/>
            <p:custDataLst>
              <p:tags r:id="rId7"/>
            </p:custDataLst>
          </p:nvPr>
        </p:nvSpPr>
        <p:spPr>
          <a:xfrm>
            <a:off x="1015999" y="2654302"/>
            <a:ext cx="9410703" cy="2095503"/>
          </a:xfrm>
          <a:noFill/>
        </p:spPr>
        <p:txBody>
          <a:bodyPr lIns="0" tIns="0" rIns="0" bIns="0" anchor="t">
            <a:noAutofit/>
          </a:bodyPr>
          <a:lstStyle>
            <a:lvl1pPr algn="l">
              <a:lnSpc>
                <a:spcPct val="111000"/>
              </a:lnSpc>
              <a:buNone/>
              <a:defRPr sz="6000" b="1">
                <a:solidFill>
                  <a:schemeClr val="bg1"/>
                </a:solidFill>
                <a:latin typeface="微软雅黑" charset="0"/>
                <a:ea typeface="微软雅黑" charset="0"/>
              </a:defRPr>
            </a:lvl1pPr>
          </a:lstStyle>
          <a:p>
            <a:r>
              <a:rPr lang="zh-CN" altLang="en-US"/>
              <a:t>科技风年终总结汇报</a:t>
            </a:r>
          </a:p>
        </p:txBody>
      </p:sp>
      <p:sp>
        <p:nvSpPr>
          <p:cNvPr id="8" name="文本占位符 7"/>
          <p:cNvSpPr>
            <a:spLocks noGrp="1"/>
          </p:cNvSpPr>
          <p:nvPr>
            <p:ph type="body" idx="15" hasCustomPrompt="1"/>
            <p:custDataLst>
              <p:tags r:id="rId8"/>
            </p:custDataLst>
          </p:nvPr>
        </p:nvSpPr>
        <p:spPr>
          <a:xfrm>
            <a:off x="1015999" y="5321296"/>
            <a:ext cx="9296403" cy="457200"/>
          </a:xfrm>
          <a:noFill/>
        </p:spPr>
        <p:txBody>
          <a:bodyPr lIns="0" tIns="0" rIns="0" bIns="0" anchor="t">
            <a:noAutofit/>
          </a:bodyPr>
          <a:lstStyle>
            <a:lvl1pPr algn="l">
              <a:lnSpc>
                <a:spcPct val="125000"/>
              </a:lnSpc>
              <a:buNone/>
              <a:defRPr sz="2400" b="0">
                <a:solidFill>
                  <a:schemeClr val="bg1"/>
                </a:solidFill>
                <a:latin typeface="Microsoft YaHei UI" charset="0"/>
                <a:cs typeface="Microsoft YaHei UI"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BY WPS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目录页-1">
    <p:bg>
      <p:bgPr>
        <a:solidFill>
          <a:schemeClr val="bg1"/>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6"/>
          <a:stretch>
            <a:fillRect/>
          </a:stretch>
        </p:blipFill>
        <p:spPr>
          <a:xfrm>
            <a:off x="0" y="0"/>
            <a:ext cx="60960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日期占位符 1"/>
          <p:cNvSpPr>
            <a:spLocks noGrp="1"/>
          </p:cNvSpPr>
          <p:nvPr>
            <p:ph type="dt" sz="half" idx="10"/>
          </p:nvPr>
        </p:nvSpPr>
        <p:spPr/>
        <p:txBody>
          <a:bodyPr/>
          <a:lstStyle/>
          <a:p>
            <a:fld id="{760FBDFE-C587-4B4C-A407-44438C67B59E}" type="datetimeFigureOut">
              <a:rPr lang="zh-CN" altLang="en-US" smtClean="0"/>
              <a:t>2025/7/5</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
        <p:nvSpPr>
          <p:cNvPr id="6" name="副标题 5"/>
          <p:cNvSpPr>
            <a:spLocks noGrp="1"/>
          </p:cNvSpPr>
          <p:nvPr>
            <p:ph type="subTitle" idx="13" hasCustomPrompt="1"/>
            <p:custDataLst>
              <p:tags r:id="rId2"/>
            </p:custDataLst>
          </p:nvPr>
        </p:nvSpPr>
        <p:spPr>
          <a:xfrm>
            <a:off x="1015999" y="2819397"/>
            <a:ext cx="4140202" cy="457200"/>
          </a:xfrm>
          <a:noFill/>
        </p:spPr>
        <p:txBody>
          <a:bodyPr lIns="0" tIns="0" rIns="0" bIns="0" anchor="t">
            <a:noAutofit/>
          </a:bodyPr>
          <a:lstStyle>
            <a:lvl1pPr marL="0" indent="0" algn="l">
              <a:lnSpc>
                <a:spcPct val="125000"/>
              </a:lnSpc>
              <a:buNone/>
              <a:defRPr sz="2400" b="0">
                <a:solidFill>
                  <a:schemeClr val="bg1"/>
                </a:solidFill>
                <a:latin typeface="Microsoft YaHei UI" charset="0"/>
                <a:cs typeface="Microsoft YaHei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7" name="标题 6"/>
          <p:cNvSpPr>
            <a:spLocks noGrp="1"/>
          </p:cNvSpPr>
          <p:nvPr>
            <p:ph type="ctrTitle" idx="14" hasCustomPrompt="1"/>
            <p:custDataLst>
              <p:tags r:id="rId3"/>
            </p:custDataLst>
          </p:nvPr>
        </p:nvSpPr>
        <p:spPr>
          <a:xfrm>
            <a:off x="1015999" y="3289298"/>
            <a:ext cx="4203698" cy="761997"/>
          </a:xfrm>
          <a:noFill/>
        </p:spPr>
        <p:txBody>
          <a:bodyPr lIns="0" tIns="0" rIns="0" bIns="0" anchor="t">
            <a:noAutofit/>
          </a:bodyPr>
          <a:lstStyle>
            <a:lvl1pPr algn="l">
              <a:lnSpc>
                <a:spcPct val="114000"/>
              </a:lnSpc>
              <a:buNone/>
              <a:defRPr sz="4400" b="1">
                <a:solidFill>
                  <a:schemeClr val="bg1"/>
                </a:solidFill>
                <a:latin typeface="Microsoft YaHei UI" charset="0"/>
                <a:ea typeface="Microsoft YaHei UI" charset="0"/>
              </a:defRPr>
            </a:lvl1pPr>
          </a:lstStyle>
          <a:p>
            <a:r>
              <a:rPr lang="zh-CN" altLang="en-US"/>
              <a:t>目录</a:t>
            </a:r>
          </a:p>
        </p:txBody>
      </p:sp>
      <p:sp>
        <p:nvSpPr>
          <p:cNvPr id="8" name="任意多边形 7"/>
          <p:cNvSpPr/>
          <p:nvPr userDrawn="1">
            <p:custDataLst>
              <p:tags r:id="rId4"/>
            </p:custDataLst>
          </p:nvPr>
        </p:nvSpPr>
        <p:spPr>
          <a:xfrm>
            <a:off x="10921996" y="6349996"/>
            <a:ext cx="1270000" cy="508635"/>
          </a:xfrm>
          <a:custGeom>
            <a:avLst/>
            <a:gdLst>
              <a:gd name="connisteX0" fmla="*/ 0 w 17638"/>
              <a:gd name="connsiteY0" fmla="*/ 203197 h 7055"/>
              <a:gd name="connisteX1" fmla="*/ 203197 w 17638"/>
              <a:gd name="connsiteY1" fmla="*/ 0 h 7055"/>
              <a:gd name="connisteX2" fmla="*/ 1270001 w 17638"/>
              <a:gd name="connsiteY2" fmla="*/ 0 h 7055"/>
              <a:gd name="connisteX3" fmla="*/ 1270001 w 17638"/>
              <a:gd name="connsiteY3" fmla="*/ 508004 h 7055"/>
              <a:gd name="connisteX4" fmla="*/ 0 w 17638"/>
              <a:gd name="connsiteY4" fmla="*/ 508004 h 7055"/>
              <a:gd name="connisteX5" fmla="*/ 0 w 17638"/>
              <a:gd name="connsiteY5" fmla="*/ 203197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0" t="0" r="0" b="0"/>
            <a:pathLst>
              <a:path w="1270001" h="508004">
                <a:moveTo>
                  <a:pt x="0" y="203198"/>
                </a:moveTo>
                <a:cubicBezTo>
                  <a:pt x="0" y="90974"/>
                  <a:pt x="90974" y="0"/>
                  <a:pt x="203198" y="0"/>
                </a:cubicBezTo>
                <a:lnTo>
                  <a:pt x="1270001" y="0"/>
                </a:lnTo>
                <a:lnTo>
                  <a:pt x="1270001" y="508004"/>
                </a:lnTo>
                <a:lnTo>
                  <a:pt x="0" y="508004"/>
                </a:ln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节页-1">
    <p:bg>
      <p:bgPr>
        <a:solidFill>
          <a:schemeClr val="bg1"/>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9"/>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8" name="任意多边形 7"/>
          <p:cNvSpPr/>
          <p:nvPr userDrawn="1">
            <p:custDataLst>
              <p:tags r:id="rId2"/>
            </p:custDataLst>
          </p:nvPr>
        </p:nvSpPr>
        <p:spPr>
          <a:xfrm>
            <a:off x="1041401" y="2476497"/>
            <a:ext cx="2336800" cy="1917700"/>
          </a:xfrm>
          <a:custGeom>
            <a:avLst/>
            <a:gdLst>
              <a:gd name="connisteX0" fmla="*/ 643728 w 32459"/>
              <a:gd name="connsiteY0" fmla="*/ 197949 h 26634"/>
              <a:gd name="connisteX1" fmla="*/ 929185 w 32459"/>
              <a:gd name="connsiteY1" fmla="*/ 0 h 26634"/>
              <a:gd name="connisteX2" fmla="*/ 2337078 w 32459"/>
              <a:gd name="connsiteY2" fmla="*/ 0 h 26634"/>
              <a:gd name="connisteX3" fmla="*/ 1693340 w 32459"/>
              <a:gd name="connsiteY3" fmla="*/ 1719748 h 26634"/>
              <a:gd name="connisteX4" fmla="*/ 1407883 w 32459"/>
              <a:gd name="connsiteY4" fmla="*/ 1917697 h 26634"/>
              <a:gd name="connisteX5" fmla="*/ 0 w 32459"/>
              <a:gd name="connsiteY5" fmla="*/ 1917697 h 26634"/>
              <a:gd name="connisteX6" fmla="*/ 643728 w 32459"/>
              <a:gd name="connsiteY6" fmla="*/ 197949 h 2663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337078" h="1917698">
                <a:moveTo>
                  <a:pt x="643728" y="197949"/>
                </a:moveTo>
                <a:cubicBezTo>
                  <a:pt x="688296" y="78894"/>
                  <a:pt x="802066" y="0"/>
                  <a:pt x="929186" y="0"/>
                </a:cubicBezTo>
                <a:lnTo>
                  <a:pt x="2337078" y="0"/>
                </a:lnTo>
                <a:lnTo>
                  <a:pt x="1693341" y="1719749"/>
                </a:lnTo>
                <a:cubicBezTo>
                  <a:pt x="1648773" y="1838804"/>
                  <a:pt x="1535012" y="1917698"/>
                  <a:pt x="1407883" y="1917698"/>
                </a:cubicBezTo>
                <a:lnTo>
                  <a:pt x="0" y="1917698"/>
                </a:lnTo>
                <a:lnTo>
                  <a:pt x="643728" y="197949"/>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9" name="标题 8"/>
          <p:cNvSpPr>
            <a:spLocks noGrp="1"/>
          </p:cNvSpPr>
          <p:nvPr>
            <p:ph type="ctrTitle" idx="13" hasCustomPrompt="1"/>
            <p:custDataLst>
              <p:tags r:id="rId6"/>
            </p:custDataLst>
          </p:nvPr>
        </p:nvSpPr>
        <p:spPr>
          <a:xfrm>
            <a:off x="3733797" y="2819397"/>
            <a:ext cx="6248397" cy="1219197"/>
          </a:xfrm>
          <a:noFill/>
        </p:spPr>
        <p:txBody>
          <a:bodyPr lIns="0" tIns="0" rIns="0" bIns="0" anchor="ctr">
            <a:noAutofit/>
          </a:bodyPr>
          <a:lstStyle>
            <a:lvl1pPr algn="l">
              <a:lnSpc>
                <a:spcPct val="104000"/>
              </a:lnSpc>
              <a:buNone/>
              <a:defRPr sz="4800" b="0">
                <a:solidFill>
                  <a:schemeClr val="bg1"/>
                </a:solidFill>
                <a:latin typeface="Microsoft YaHei UI" charset="0"/>
                <a:ea typeface="Microsoft YaHei UI" charset="0"/>
              </a:defRPr>
            </a:lvl1pPr>
          </a:lstStyle>
          <a:p>
            <a:r>
              <a:rPr lang="zh-CN" altLang="en-US"/>
              <a:t>章节页的标题</a:t>
            </a:r>
          </a:p>
        </p:txBody>
      </p:sp>
      <p:sp>
        <p:nvSpPr>
          <p:cNvPr id="10" name="文本占位符 9"/>
          <p:cNvSpPr>
            <a:spLocks noGrp="1"/>
          </p:cNvSpPr>
          <p:nvPr>
            <p:ph type="body" idx="14" hasCustomPrompt="1"/>
            <p:custDataLst>
              <p:tags r:id="rId7"/>
            </p:custDataLst>
          </p:nvPr>
        </p:nvSpPr>
        <p:spPr>
          <a:xfrm>
            <a:off x="368302" y="2284775"/>
            <a:ext cx="2451104" cy="2117741"/>
          </a:xfrm>
          <a:noFill/>
        </p:spPr>
        <p:txBody>
          <a:bodyPr lIns="0" tIns="0" rIns="0" bIns="0" anchor="ctr">
            <a:noAutofit/>
          </a:bodyPr>
          <a:lstStyle>
            <a:lvl1pPr algn="r">
              <a:lnSpc>
                <a:spcPct val="109000"/>
              </a:lnSpc>
              <a:buNone/>
              <a:defRPr sz="10000" b="1">
                <a:solidFill>
                  <a:schemeClr val="bg1"/>
                </a:solidFill>
                <a:latin typeface="Microsoft YaHei UI" charset="0"/>
                <a:cs typeface="Microsoft YaHei UI"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02</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2025/7/5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04000"/>
            <a:ext cx="5342400" cy="4140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04000"/>
            <a:ext cx="5342400" cy="4140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2025/7/5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2025/7/5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2025/7/5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2025/7/5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2025/7/5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结束页-1">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9"/>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8" name="任意多边形 7"/>
          <p:cNvSpPr/>
          <p:nvPr userDrawn="1">
            <p:custDataLst>
              <p:tags r:id="rId2"/>
            </p:custDataLst>
          </p:nvPr>
        </p:nvSpPr>
        <p:spPr>
          <a:xfrm>
            <a:off x="5156201" y="2882902"/>
            <a:ext cx="1879600" cy="165100"/>
          </a:xfrm>
          <a:custGeom>
            <a:avLst/>
            <a:gdLst>
              <a:gd name="connisteX0" fmla="*/ 0 w 26105"/>
              <a:gd name="connsiteY0" fmla="*/ 82552 h 2293"/>
              <a:gd name="connisteX1" fmla="*/ 82552 w 26105"/>
              <a:gd name="connsiteY1" fmla="*/ 0 h 2293"/>
              <a:gd name="connisteX2" fmla="*/ 1797052 w 26105"/>
              <a:gd name="connsiteY2" fmla="*/ 0 h 2293"/>
              <a:gd name="connisteX3" fmla="*/ 1879604 w 26105"/>
              <a:gd name="connsiteY3" fmla="*/ 82552 h 2293"/>
              <a:gd name="connisteX4" fmla="*/ 1879604 w 26105"/>
              <a:gd name="connsiteY4" fmla="*/ 82552 h 2293"/>
              <a:gd name="connisteX5" fmla="*/ 1797052 w 26105"/>
              <a:gd name="connsiteY5" fmla="*/ 165104 h 2293"/>
              <a:gd name="connisteX6" fmla="*/ 82552 w 26105"/>
              <a:gd name="connsiteY6" fmla="*/ 165104 h 2293"/>
              <a:gd name="connisteX7" fmla="*/ 0 w 26105"/>
              <a:gd name="connsiteY7" fmla="*/ 82552 h 2293"/>
              <a:gd name="connisteX8" fmla="*/ 0 w 26105"/>
              <a:gd name="connsiteY8" fmla="*/ 82552 h 22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879604" h="165104">
                <a:moveTo>
                  <a:pt x="0" y="82552"/>
                </a:moveTo>
                <a:cubicBezTo>
                  <a:pt x="0" y="36960"/>
                  <a:pt x="36960" y="0"/>
                  <a:pt x="82552" y="0"/>
                </a:cubicBezTo>
                <a:lnTo>
                  <a:pt x="1797052" y="0"/>
                </a:lnTo>
                <a:cubicBezTo>
                  <a:pt x="1842644" y="0"/>
                  <a:pt x="1879604" y="36960"/>
                  <a:pt x="1879604" y="82552"/>
                </a:cubicBezTo>
                <a:lnTo>
                  <a:pt x="1879604" y="82552"/>
                </a:lnTo>
                <a:cubicBezTo>
                  <a:pt x="1879604" y="128144"/>
                  <a:pt x="1842644" y="165104"/>
                  <a:pt x="1797052" y="165104"/>
                </a:cubicBezTo>
                <a:lnTo>
                  <a:pt x="82552" y="165104"/>
                </a:lnTo>
                <a:cubicBezTo>
                  <a:pt x="36960" y="165104"/>
                  <a:pt x="0" y="128144"/>
                  <a:pt x="0" y="82552"/>
                </a:cubicBezTo>
                <a:lnTo>
                  <a:pt x="0" y="82552"/>
                </a:lnTo>
                <a:close/>
              </a:path>
            </a:pathLst>
          </a:custGeom>
          <a:gradFill>
            <a:gsLst>
              <a:gs pos="0">
                <a:schemeClr val="accent4"/>
              </a:gs>
              <a:gs pos="100000">
                <a:schemeClr val="accent1"/>
              </a:gs>
            </a:gsLst>
            <a:lin ang="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2025/7/5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9" name="副标题 8"/>
          <p:cNvSpPr>
            <a:spLocks noGrp="1"/>
          </p:cNvSpPr>
          <p:nvPr>
            <p:ph type="subTitle" idx="13" hasCustomPrompt="1"/>
            <p:custDataLst>
              <p:tags r:id="rId6"/>
            </p:custDataLst>
          </p:nvPr>
        </p:nvSpPr>
        <p:spPr>
          <a:xfrm>
            <a:off x="3898901" y="2647947"/>
            <a:ext cx="4394204" cy="457200"/>
          </a:xfrm>
          <a:noFill/>
        </p:spPr>
        <p:txBody>
          <a:bodyPr lIns="0" tIns="0" rIns="0" bIns="0" anchor="t">
            <a:noAutofit/>
          </a:bodyPr>
          <a:lstStyle>
            <a:lvl1pPr marL="0" indent="0" algn="ctr">
              <a:lnSpc>
                <a:spcPct val="125000"/>
              </a:lnSpc>
              <a:buNone/>
              <a:defRPr sz="2400" b="0">
                <a:solidFill>
                  <a:schemeClr val="bg1"/>
                </a:solidFill>
                <a:latin typeface="Microsoft YaHei UI" charset="0"/>
                <a:cs typeface="Microsoft YaHei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p>
        </p:txBody>
      </p:sp>
      <p:sp>
        <p:nvSpPr>
          <p:cNvPr id="10" name="标题 9"/>
          <p:cNvSpPr>
            <a:spLocks noGrp="1"/>
          </p:cNvSpPr>
          <p:nvPr>
            <p:ph type="ctrTitle" idx="14" hasCustomPrompt="1"/>
            <p:custDataLst>
              <p:tags r:id="rId7"/>
            </p:custDataLst>
          </p:nvPr>
        </p:nvSpPr>
        <p:spPr>
          <a:xfrm>
            <a:off x="3835396" y="3206746"/>
            <a:ext cx="4521196" cy="1015999"/>
          </a:xfrm>
          <a:noFill/>
        </p:spPr>
        <p:txBody>
          <a:bodyPr lIns="0" tIns="0" rIns="0" bIns="0" anchor="t">
            <a:noAutofit/>
          </a:bodyPr>
          <a:lstStyle>
            <a:lvl1pPr algn="ctr">
              <a:lnSpc>
                <a:spcPct val="104000"/>
              </a:lnSpc>
              <a:buNone/>
              <a:defRPr sz="6400" b="1">
                <a:solidFill>
                  <a:schemeClr val="bg1"/>
                </a:solidFill>
                <a:latin typeface="Microsoft YaHei UI" charset="0"/>
                <a:ea typeface="Microsoft YaHei UI" charset="0"/>
              </a:defRPr>
            </a:lvl1pPr>
          </a:lstStyle>
          <a:p>
            <a:r>
              <a:rPr lang="zh-CN" altLang="en-US"/>
              <a:t>谢谢观看</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2025/7/5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04000"/>
            <a:ext cx="5342400" cy="4140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04000"/>
            <a:ext cx="5342400" cy="4140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2025/7/5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2025/7/5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2025/7/5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2025/7/5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ags" Target="../tags/tag67.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66.xml"/><Relationship Id="rId2" Type="http://schemas.openxmlformats.org/officeDocument/2006/relationships/slideLayout" Target="../slideLayouts/slideLayout13.xml"/><Relationship Id="rId16" Type="http://schemas.openxmlformats.org/officeDocument/2006/relationships/tags" Target="../tags/tag65.xml"/><Relationship Id="rId20" Type="http://schemas.openxmlformats.org/officeDocument/2006/relationships/tags" Target="../tags/tag69.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4.xml"/><Relationship Id="rId10" Type="http://schemas.openxmlformats.org/officeDocument/2006/relationships/slideLayout" Target="../slideLayouts/slideLayout21.xml"/><Relationship Id="rId19" Type="http://schemas.openxmlformats.org/officeDocument/2006/relationships/tags" Target="../tags/tag68.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2025/7/5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ea"/>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6"/>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7"/>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8"/>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2025/7/5</a:t>
            </a:fld>
            <a:endParaRPr lang="zh-CN" altLang="en-US"/>
          </a:p>
        </p:txBody>
      </p:sp>
      <p:sp>
        <p:nvSpPr>
          <p:cNvPr id="5" name="页脚占位符 4"/>
          <p:cNvSpPr>
            <a:spLocks noGrp="1"/>
          </p:cNvSpPr>
          <p:nvPr>
            <p:ph type="ftr" sz="quarter" idx="3"/>
            <p:custDataLst>
              <p:tags r:id="rId19"/>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5"/>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ea"/>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slideLayout" Target="../slideLayouts/slideLayout12.xml"/><Relationship Id="rId4" Type="http://schemas.openxmlformats.org/officeDocument/2006/relationships/tags" Target="../tags/tag1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tags" Target="../tags/tag183.xml"/><Relationship Id="rId18" Type="http://schemas.openxmlformats.org/officeDocument/2006/relationships/tags" Target="../tags/tag188.xml"/><Relationship Id="rId26" Type="http://schemas.openxmlformats.org/officeDocument/2006/relationships/image" Target="../media/image13.jpeg"/><Relationship Id="rId3" Type="http://schemas.openxmlformats.org/officeDocument/2006/relationships/tags" Target="../tags/tag173.xml"/><Relationship Id="rId21" Type="http://schemas.openxmlformats.org/officeDocument/2006/relationships/slideLayout" Target="../slideLayouts/slideLayout18.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tags" Target="../tags/tag187.xml"/><Relationship Id="rId25" Type="http://schemas.openxmlformats.org/officeDocument/2006/relationships/image" Target="../media/image12.jpeg"/><Relationship Id="rId2" Type="http://schemas.openxmlformats.org/officeDocument/2006/relationships/tags" Target="../tags/tag172.xml"/><Relationship Id="rId16" Type="http://schemas.openxmlformats.org/officeDocument/2006/relationships/tags" Target="../tags/tag186.xml"/><Relationship Id="rId20" Type="http://schemas.openxmlformats.org/officeDocument/2006/relationships/tags" Target="../tags/tag190.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24" Type="http://schemas.openxmlformats.org/officeDocument/2006/relationships/image" Target="../media/image4.png"/><Relationship Id="rId5" Type="http://schemas.openxmlformats.org/officeDocument/2006/relationships/tags" Target="../tags/tag175.xml"/><Relationship Id="rId15" Type="http://schemas.openxmlformats.org/officeDocument/2006/relationships/tags" Target="../tags/tag185.xml"/><Relationship Id="rId23" Type="http://schemas.openxmlformats.org/officeDocument/2006/relationships/image" Target="../media/image11.jpeg"/><Relationship Id="rId10" Type="http://schemas.openxmlformats.org/officeDocument/2006/relationships/tags" Target="../tags/tag180.xml"/><Relationship Id="rId19" Type="http://schemas.openxmlformats.org/officeDocument/2006/relationships/tags" Target="../tags/tag189.xml"/><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 Id="rId22" Type="http://schemas.openxmlformats.org/officeDocument/2006/relationships/image" Target="../media/image10.png"/><Relationship Id="rId27"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4"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notesSlide" Target="../notesSlides/notesSlide1.xml"/><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slideLayout" Target="../slideLayouts/slideLayout24.xml"/><Relationship Id="rId1" Type="http://schemas.openxmlformats.org/officeDocument/2006/relationships/tags" Target="../tags/tag194.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10.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notesSlide" Target="../notesSlides/notesSlide2.xml"/><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slideLayout" Target="../slideLayouts/slideLayout24.xml"/><Relationship Id="rId16" Type="http://schemas.openxmlformats.org/officeDocument/2006/relationships/image" Target="../media/image42.svg"/><Relationship Id="rId1" Type="http://schemas.openxmlformats.org/officeDocument/2006/relationships/tags" Target="../tags/tag195.xml"/><Relationship Id="rId6" Type="http://schemas.openxmlformats.org/officeDocument/2006/relationships/image" Target="../media/image10.png"/><Relationship Id="rId11" Type="http://schemas.openxmlformats.org/officeDocument/2006/relationships/image" Target="../media/image37.png"/><Relationship Id="rId5" Type="http://schemas.openxmlformats.org/officeDocument/2006/relationships/image" Target="../media/image32.svg"/><Relationship Id="rId15" Type="http://schemas.openxmlformats.org/officeDocument/2006/relationships/image" Target="../media/image41.png"/><Relationship Id="rId10" Type="http://schemas.openxmlformats.org/officeDocument/2006/relationships/image" Target="../media/image36.svg"/><Relationship Id="rId19" Type="http://schemas.openxmlformats.org/officeDocument/2006/relationships/image" Target="../media/image45.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svg"/></Relationships>
</file>

<file path=ppt/slides/_rels/slide2.xml.rels><?xml version="1.0" encoding="UTF-8" standalone="yes"?>
<Relationships xmlns="http://schemas.openxmlformats.org/package/2006/relationships"><Relationship Id="rId8" Type="http://schemas.openxmlformats.org/officeDocument/2006/relationships/tags" Target="../tags/tag148.xml"/><Relationship Id="rId3" Type="http://schemas.openxmlformats.org/officeDocument/2006/relationships/tags" Target="../tags/tag143.xml"/><Relationship Id="rId7" Type="http://schemas.openxmlformats.org/officeDocument/2006/relationships/tags" Target="../tags/tag147.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image" Target="../media/image4.png"/><Relationship Id="rId5" Type="http://schemas.openxmlformats.org/officeDocument/2006/relationships/tags" Target="../tags/tag145.xml"/><Relationship Id="rId10" Type="http://schemas.openxmlformats.org/officeDocument/2006/relationships/image" Target="../media/image3.jpeg"/><Relationship Id="rId4" Type="http://schemas.openxmlformats.org/officeDocument/2006/relationships/tags" Target="../tags/tag144.xml"/><Relationship Id="rId9"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8.png"/><Relationship Id="rId2" Type="http://schemas.openxmlformats.org/officeDocument/2006/relationships/slideLayout" Target="../slideLayouts/slideLayout24.xml"/><Relationship Id="rId1" Type="http://schemas.openxmlformats.org/officeDocument/2006/relationships/tags" Target="../tags/tag19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4.xml"/><Relationship Id="rId7" Type="http://schemas.openxmlformats.org/officeDocument/2006/relationships/image" Target="../media/image51.svg"/><Relationship Id="rId2" Type="http://schemas.openxmlformats.org/officeDocument/2006/relationships/slideLayout" Target="../slideLayouts/slideLayout24.xml"/><Relationship Id="rId1" Type="http://schemas.openxmlformats.org/officeDocument/2006/relationships/tags" Target="../tags/tag19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10.png"/><Relationship Id="rId9" Type="http://schemas.openxmlformats.org/officeDocument/2006/relationships/image" Target="../media/image53.svg"/></Relationships>
</file>

<file path=ppt/slides/_rels/slide2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notesSlide" Target="../notesSlides/notesSlide5.xml"/><Relationship Id="rId7" Type="http://schemas.openxmlformats.org/officeDocument/2006/relationships/image" Target="../media/image26.png"/><Relationship Id="rId12" Type="http://schemas.openxmlformats.org/officeDocument/2006/relationships/image" Target="../media/image56.png"/><Relationship Id="rId2" Type="http://schemas.openxmlformats.org/officeDocument/2006/relationships/slideLayout" Target="../slideLayouts/slideLayout24.xml"/><Relationship Id="rId1" Type="http://schemas.openxmlformats.org/officeDocument/2006/relationships/tags" Target="../tags/tag198.xml"/><Relationship Id="rId6" Type="http://schemas.openxmlformats.org/officeDocument/2006/relationships/image" Target="../media/image23.svg"/><Relationship Id="rId11" Type="http://schemas.openxmlformats.org/officeDocument/2006/relationships/image" Target="../media/image55.png"/><Relationship Id="rId5" Type="http://schemas.openxmlformats.org/officeDocument/2006/relationships/image" Target="../media/image22.png"/><Relationship Id="rId10" Type="http://schemas.openxmlformats.org/officeDocument/2006/relationships/image" Target="../media/image29.svg"/><Relationship Id="rId4" Type="http://schemas.openxmlformats.org/officeDocument/2006/relationships/image" Target="../media/image10.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4"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tags" Target="../tags/tag214.xml"/><Relationship Id="rId18" Type="http://schemas.openxmlformats.org/officeDocument/2006/relationships/tags" Target="../tags/tag219.xml"/><Relationship Id="rId26" Type="http://schemas.openxmlformats.org/officeDocument/2006/relationships/image" Target="../media/image13.jpeg"/><Relationship Id="rId3" Type="http://schemas.openxmlformats.org/officeDocument/2006/relationships/tags" Target="../tags/tag204.xml"/><Relationship Id="rId21" Type="http://schemas.openxmlformats.org/officeDocument/2006/relationships/slideLayout" Target="../slideLayouts/slideLayout18.xml"/><Relationship Id="rId7" Type="http://schemas.openxmlformats.org/officeDocument/2006/relationships/tags" Target="../tags/tag208.xml"/><Relationship Id="rId12" Type="http://schemas.openxmlformats.org/officeDocument/2006/relationships/tags" Target="../tags/tag213.xml"/><Relationship Id="rId17" Type="http://schemas.openxmlformats.org/officeDocument/2006/relationships/tags" Target="../tags/tag218.xml"/><Relationship Id="rId25" Type="http://schemas.openxmlformats.org/officeDocument/2006/relationships/image" Target="../media/image12.jpeg"/><Relationship Id="rId2" Type="http://schemas.openxmlformats.org/officeDocument/2006/relationships/tags" Target="../tags/tag203.xml"/><Relationship Id="rId16" Type="http://schemas.openxmlformats.org/officeDocument/2006/relationships/tags" Target="../tags/tag217.xml"/><Relationship Id="rId20" Type="http://schemas.openxmlformats.org/officeDocument/2006/relationships/tags" Target="../tags/tag221.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24" Type="http://schemas.openxmlformats.org/officeDocument/2006/relationships/image" Target="../media/image4.png"/><Relationship Id="rId5" Type="http://schemas.openxmlformats.org/officeDocument/2006/relationships/tags" Target="../tags/tag206.xml"/><Relationship Id="rId15" Type="http://schemas.openxmlformats.org/officeDocument/2006/relationships/tags" Target="../tags/tag216.xml"/><Relationship Id="rId23" Type="http://schemas.openxmlformats.org/officeDocument/2006/relationships/image" Target="../media/image11.jpeg"/><Relationship Id="rId10" Type="http://schemas.openxmlformats.org/officeDocument/2006/relationships/tags" Target="../tags/tag211.xml"/><Relationship Id="rId19" Type="http://schemas.openxmlformats.org/officeDocument/2006/relationships/tags" Target="../tags/tag220.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tags" Target="../tags/tag215.xml"/><Relationship Id="rId22" Type="http://schemas.openxmlformats.org/officeDocument/2006/relationships/image" Target="../media/image10.png"/><Relationship Id="rId27" Type="http://schemas.openxmlformats.org/officeDocument/2006/relationships/image" Target="../media/image14.jpeg"/></Relationships>
</file>

<file path=ppt/slides/_rels/slide25.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10.png"/><Relationship Id="rId3" Type="http://schemas.openxmlformats.org/officeDocument/2006/relationships/tags" Target="../tags/tag224.xml"/><Relationship Id="rId21" Type="http://schemas.openxmlformats.org/officeDocument/2006/relationships/image" Target="../media/image13.jpeg"/><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slideLayout" Target="../slideLayouts/slideLayout18.xml"/><Relationship Id="rId2" Type="http://schemas.openxmlformats.org/officeDocument/2006/relationships/tags" Target="../tags/tag223.xml"/><Relationship Id="rId16" Type="http://schemas.openxmlformats.org/officeDocument/2006/relationships/tags" Target="../tags/tag237.xml"/><Relationship Id="rId20" Type="http://schemas.openxmlformats.org/officeDocument/2006/relationships/image" Target="../media/image4.png"/><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tags" Target="../tags/tag232.xml"/><Relationship Id="rId5" Type="http://schemas.openxmlformats.org/officeDocument/2006/relationships/tags" Target="../tags/tag226.xml"/><Relationship Id="rId15" Type="http://schemas.openxmlformats.org/officeDocument/2006/relationships/tags" Target="../tags/tag236.xml"/><Relationship Id="rId10" Type="http://schemas.openxmlformats.org/officeDocument/2006/relationships/tags" Target="../tags/tag231.xml"/><Relationship Id="rId19" Type="http://schemas.openxmlformats.org/officeDocument/2006/relationships/image" Target="../media/image11.jpeg"/><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tags" Target="../tags/tag235.xml"/><Relationship Id="rId22" Type="http://schemas.openxmlformats.org/officeDocument/2006/relationships/image" Target="../media/image14.jpeg"/></Relationships>
</file>

<file path=ppt/slides/_rels/slide26.xml.rels><?xml version="1.0" encoding="UTF-8" standalone="yes"?>
<Relationships xmlns="http://schemas.openxmlformats.org/package/2006/relationships"><Relationship Id="rId8" Type="http://schemas.openxmlformats.org/officeDocument/2006/relationships/tags" Target="../tags/tag245.xml"/><Relationship Id="rId3" Type="http://schemas.openxmlformats.org/officeDocument/2006/relationships/tags" Target="../tags/tag240.xml"/><Relationship Id="rId7" Type="http://schemas.openxmlformats.org/officeDocument/2006/relationships/tags" Target="../tags/tag244.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tags" Target="../tags/tag243.xml"/><Relationship Id="rId5" Type="http://schemas.openxmlformats.org/officeDocument/2006/relationships/tags" Target="../tags/tag242.xml"/><Relationship Id="rId10" Type="http://schemas.openxmlformats.org/officeDocument/2006/relationships/image" Target="../media/image57.png"/><Relationship Id="rId4" Type="http://schemas.openxmlformats.org/officeDocument/2006/relationships/tags" Target="../tags/tag241.xml"/><Relationship Id="rId9"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8" Type="http://schemas.openxmlformats.org/officeDocument/2006/relationships/tags" Target="../tags/tag253.xml"/><Relationship Id="rId3" Type="http://schemas.openxmlformats.org/officeDocument/2006/relationships/tags" Target="../tags/tag248.xml"/><Relationship Id="rId7" Type="http://schemas.openxmlformats.org/officeDocument/2006/relationships/tags" Target="../tags/tag252.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5" Type="http://schemas.openxmlformats.org/officeDocument/2006/relationships/tags" Target="../tags/tag250.xml"/><Relationship Id="rId10" Type="http://schemas.openxmlformats.org/officeDocument/2006/relationships/image" Target="../media/image58.png"/><Relationship Id="rId4" Type="http://schemas.openxmlformats.org/officeDocument/2006/relationships/tags" Target="../tags/tag249.xml"/><Relationship Id="rId9"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tags" Target="../tags/tag261.xml"/><Relationship Id="rId3" Type="http://schemas.openxmlformats.org/officeDocument/2006/relationships/tags" Target="../tags/tag256.xml"/><Relationship Id="rId7" Type="http://schemas.openxmlformats.org/officeDocument/2006/relationships/tags" Target="../tags/tag260.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image" Target="../media/image60.png"/><Relationship Id="rId5" Type="http://schemas.openxmlformats.org/officeDocument/2006/relationships/tags" Target="../tags/tag258.xml"/><Relationship Id="rId10" Type="http://schemas.openxmlformats.org/officeDocument/2006/relationships/image" Target="../media/image59.png"/><Relationship Id="rId4" Type="http://schemas.openxmlformats.org/officeDocument/2006/relationships/tags" Target="../tags/tag257.xml"/><Relationship Id="rId9"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5" Type="http://schemas.openxmlformats.org/officeDocument/2006/relationships/image" Target="../media/image61.png"/><Relationship Id="rId4"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tags" Target="../tags/tag161.xml"/><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tags" Target="../tags/tag160.xml"/><Relationship Id="rId17" Type="http://schemas.openxmlformats.org/officeDocument/2006/relationships/slideLayout" Target="../slideLayouts/slideLayout14.xml"/><Relationship Id="rId2" Type="http://schemas.openxmlformats.org/officeDocument/2006/relationships/tags" Target="../tags/tag150.xml"/><Relationship Id="rId16" Type="http://schemas.openxmlformats.org/officeDocument/2006/relationships/tags" Target="../tags/tag164.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5" Type="http://schemas.openxmlformats.org/officeDocument/2006/relationships/tags" Target="../tags/tag153.xml"/><Relationship Id="rId15" Type="http://schemas.openxmlformats.org/officeDocument/2006/relationships/tags" Target="../tags/tag163.xml"/><Relationship Id="rId10" Type="http://schemas.openxmlformats.org/officeDocument/2006/relationships/tags" Target="../tags/tag158.xml"/><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tags" Target="../tags/tag162.xml"/></Relationships>
</file>

<file path=ppt/slides/_rels/slide30.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 Id="rId5" Type="http://schemas.openxmlformats.org/officeDocument/2006/relationships/image" Target="../media/image62.png"/><Relationship Id="rId4"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tags" Target="../tags/tag280.xml"/><Relationship Id="rId18" Type="http://schemas.openxmlformats.org/officeDocument/2006/relationships/tags" Target="../tags/tag285.xml"/><Relationship Id="rId26" Type="http://schemas.openxmlformats.org/officeDocument/2006/relationships/image" Target="../media/image13.jpeg"/><Relationship Id="rId3" Type="http://schemas.openxmlformats.org/officeDocument/2006/relationships/tags" Target="../tags/tag270.xml"/><Relationship Id="rId21" Type="http://schemas.openxmlformats.org/officeDocument/2006/relationships/slideLayout" Target="../slideLayouts/slideLayout18.xml"/><Relationship Id="rId7" Type="http://schemas.openxmlformats.org/officeDocument/2006/relationships/tags" Target="../tags/tag274.xml"/><Relationship Id="rId12" Type="http://schemas.openxmlformats.org/officeDocument/2006/relationships/tags" Target="../tags/tag279.xml"/><Relationship Id="rId17" Type="http://schemas.openxmlformats.org/officeDocument/2006/relationships/tags" Target="../tags/tag284.xml"/><Relationship Id="rId25" Type="http://schemas.openxmlformats.org/officeDocument/2006/relationships/image" Target="../media/image12.jpeg"/><Relationship Id="rId2" Type="http://schemas.openxmlformats.org/officeDocument/2006/relationships/tags" Target="../tags/tag269.xml"/><Relationship Id="rId16" Type="http://schemas.openxmlformats.org/officeDocument/2006/relationships/tags" Target="../tags/tag283.xml"/><Relationship Id="rId20" Type="http://schemas.openxmlformats.org/officeDocument/2006/relationships/tags" Target="../tags/tag287.xm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tags" Target="../tags/tag278.xml"/><Relationship Id="rId24" Type="http://schemas.openxmlformats.org/officeDocument/2006/relationships/image" Target="../media/image4.png"/><Relationship Id="rId5" Type="http://schemas.openxmlformats.org/officeDocument/2006/relationships/tags" Target="../tags/tag272.xml"/><Relationship Id="rId15" Type="http://schemas.openxmlformats.org/officeDocument/2006/relationships/tags" Target="../tags/tag282.xml"/><Relationship Id="rId23" Type="http://schemas.openxmlformats.org/officeDocument/2006/relationships/image" Target="../media/image11.jpeg"/><Relationship Id="rId10" Type="http://schemas.openxmlformats.org/officeDocument/2006/relationships/tags" Target="../tags/tag277.xml"/><Relationship Id="rId19" Type="http://schemas.openxmlformats.org/officeDocument/2006/relationships/tags" Target="../tags/tag286.xml"/><Relationship Id="rId4" Type="http://schemas.openxmlformats.org/officeDocument/2006/relationships/tags" Target="../tags/tag271.xml"/><Relationship Id="rId9" Type="http://schemas.openxmlformats.org/officeDocument/2006/relationships/tags" Target="../tags/tag276.xml"/><Relationship Id="rId14" Type="http://schemas.openxmlformats.org/officeDocument/2006/relationships/tags" Target="../tags/tag281.xml"/><Relationship Id="rId22" Type="http://schemas.openxmlformats.org/officeDocument/2006/relationships/image" Target="../media/image10.png"/><Relationship Id="rId27" Type="http://schemas.openxmlformats.org/officeDocument/2006/relationships/image" Target="../media/image14.jpeg"/></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290.xml"/><Relationship Id="rId7" Type="http://schemas.openxmlformats.org/officeDocument/2006/relationships/slideLayout" Target="../slideLayouts/slideLayout18.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tags" Target="../tags/tag299.xml"/><Relationship Id="rId7" Type="http://schemas.openxmlformats.org/officeDocument/2006/relationships/image" Target="../media/image64.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5" Type="http://schemas.openxmlformats.org/officeDocument/2006/relationships/image" Target="../media/image71.png"/><Relationship Id="rId4"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tags" Target="../tags/tag306.xml"/><Relationship Id="rId5" Type="http://schemas.openxmlformats.org/officeDocument/2006/relationships/image" Target="../media/image72.png"/><Relationship Id="rId4"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 Id="rId5" Type="http://schemas.openxmlformats.org/officeDocument/2006/relationships/image" Target="../media/image73.png"/><Relationship Id="rId4"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 Id="rId5" Type="http://schemas.openxmlformats.org/officeDocument/2006/relationships/image" Target="../media/image74.png"/><Relationship Id="rId4"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4"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3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4"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3"/>
            <p:custDataLst>
              <p:tags r:id="rId2"/>
            </p:custDataLst>
          </p:nvPr>
        </p:nvSpPr>
        <p:spPr/>
        <p:txBody>
          <a:bodyPr/>
          <a:lstStyle/>
          <a:p>
            <a:r>
              <a:rPr lang="en-US" altLang="en-US"/>
              <a:t>2025/07/04</a:t>
            </a:r>
          </a:p>
        </p:txBody>
      </p:sp>
      <p:sp>
        <p:nvSpPr>
          <p:cNvPr id="6" name="标题 5"/>
          <p:cNvSpPr>
            <a:spLocks noGrp="1"/>
          </p:cNvSpPr>
          <p:nvPr>
            <p:ph type="ctrTitle" idx="14"/>
            <p:custDataLst>
              <p:tags r:id="rId3"/>
            </p:custDataLst>
          </p:nvPr>
        </p:nvSpPr>
        <p:spPr>
          <a:xfrm>
            <a:off x="1016000" y="2654300"/>
            <a:ext cx="9410700" cy="1179195"/>
          </a:xfrm>
        </p:spPr>
        <p:txBody>
          <a:bodyPr/>
          <a:lstStyle/>
          <a:p>
            <a:r>
              <a:rPr lang="en-US" altLang="zh-CN" sz="4000"/>
              <a:t>Development and Design of Cultural Heritage </a:t>
            </a:r>
            <a:br>
              <a:rPr lang="en-US" altLang="zh-CN" sz="4000"/>
            </a:br>
            <a:r>
              <a:rPr lang="en-US" altLang="zh-CN" sz="4000"/>
              <a:t>Site Management System.</a:t>
            </a:r>
          </a:p>
        </p:txBody>
      </p:sp>
      <p:sp>
        <p:nvSpPr>
          <p:cNvPr id="7" name="文本占位符 6"/>
          <p:cNvSpPr>
            <a:spLocks noGrp="1"/>
          </p:cNvSpPr>
          <p:nvPr>
            <p:ph type="body" idx="15"/>
            <p:custDataLst>
              <p:tags r:id="rId4"/>
            </p:custDataLst>
          </p:nvPr>
        </p:nvSpPr>
        <p:spPr>
          <a:xfrm>
            <a:off x="1016000" y="4516755"/>
            <a:ext cx="9296400" cy="1984375"/>
          </a:xfrm>
        </p:spPr>
        <p:txBody>
          <a:bodyPr/>
          <a:lstStyle/>
          <a:p>
            <a:endParaRPr lang="en-US" altLang="zh-CN" dirty="0"/>
          </a:p>
          <a:p>
            <a:r>
              <a:rPr lang="en-US" altLang="zh-CN" dirty="0" err="1"/>
              <a:t>Presenter:Yao</a:t>
            </a:r>
            <a:r>
              <a:rPr lang="en-US" altLang="zh-CN" dirty="0"/>
              <a:t>, </a:t>
            </a:r>
            <a:r>
              <a:rPr lang="en-US" altLang="zh-CN" dirty="0" err="1"/>
              <a:t>Jiang,Yang,Yin,Zhao</a:t>
            </a:r>
            <a:r>
              <a:rPr lang="en-US" altLang="zh-CN" dirty="0"/>
              <a:t> </a:t>
            </a:r>
            <a:endParaRPr lang="en-US"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3"/>
          </p:nvPr>
        </p:nvSpPr>
        <p:spPr>
          <a:xfrm flipH="1">
            <a:off x="6095997" y="0"/>
            <a:ext cx="6096002" cy="6858000"/>
          </a:xfrm>
        </p:spPr>
        <p:txBody>
          <a:bodyPr/>
          <a:lstStyle/>
          <a:p>
            <a:r>
              <a:rPr lang="zh-CN" altLang="en-US" sz="2000" b="1" dirty="0"/>
              <a:t>客游客组管理</a:t>
            </a:r>
            <a:r>
              <a:rPr lang="zh-CN" altLang="en-US" sz="2000" dirty="0"/>
              <a:t>：设计一个 </a:t>
            </a:r>
            <a:r>
              <a:rPr lang="en-US" altLang="zh-CN" sz="2000" dirty="0"/>
              <a:t>Python </a:t>
            </a:r>
            <a:r>
              <a:rPr lang="zh-CN" altLang="en-US" sz="2000" dirty="0"/>
              <a:t>类来管理游客</a:t>
            </a:r>
            <a:r>
              <a:rPr lang="en-US" altLang="zh-CN" sz="2000" dirty="0">
                <a:solidFill>
                  <a:schemeClr val="tx1"/>
                </a:solidFill>
              </a:rPr>
              <a:t>Design a Python class to manage the tourist tour queue and achieve efficient management of tourist groups. </a:t>
            </a:r>
          </a:p>
          <a:p>
            <a:endParaRPr lang="en-US" altLang="zh-CN" sz="2000" dirty="0">
              <a:solidFill>
                <a:schemeClr val="tx1"/>
              </a:solidFill>
            </a:endParaRPr>
          </a:p>
          <a:p>
            <a:r>
              <a:rPr lang="en-US" altLang="zh-CN" sz="2000" dirty="0">
                <a:solidFill>
                  <a:schemeClr val="tx1"/>
                </a:solidFill>
              </a:rPr>
              <a:t>Node information: </a:t>
            </a:r>
          </a:p>
          <a:p>
            <a:r>
              <a:rPr lang="en-US" altLang="zh-CN" sz="2000" dirty="0">
                <a:solidFill>
                  <a:schemeClr val="tx1"/>
                </a:solidFill>
              </a:rPr>
              <a:t>Each node represents a tourist group, containing the tourist group number, arrival time, and reservation priority. </a:t>
            </a:r>
          </a:p>
          <a:p>
            <a:r>
              <a:rPr lang="en-US" altLang="zh-CN" sz="2000" dirty="0">
                <a:solidFill>
                  <a:schemeClr val="tx1"/>
                </a:solidFill>
              </a:rPr>
              <a:t>Priority queue: </a:t>
            </a:r>
          </a:p>
          <a:p>
            <a:r>
              <a:rPr lang="en-US" altLang="zh-CN" sz="2000" dirty="0">
                <a:solidFill>
                  <a:schemeClr val="tx1"/>
                </a:solidFill>
              </a:rPr>
              <a:t>The order of tourist groups is determined based on arrival time and reservation priority to ensure that high-priority and first-arriving tourist groups are given priority for service.</a:t>
            </a:r>
          </a:p>
        </p:txBody>
      </p:sp>
      <p:sp>
        <p:nvSpPr>
          <p:cNvPr id="3" name="标题 2"/>
          <p:cNvSpPr>
            <a:spLocks noGrp="1"/>
          </p:cNvSpPr>
          <p:nvPr>
            <p:ph type="ctrTitle" idx="14"/>
          </p:nvPr>
        </p:nvSpPr>
        <p:spPr>
          <a:xfrm>
            <a:off x="1016000" y="1396365"/>
            <a:ext cx="4718050" cy="1568450"/>
          </a:xfrm>
        </p:spPr>
        <p:txBody>
          <a:bodyPr/>
          <a:lstStyle/>
          <a:p>
            <a:r>
              <a:rPr lang="en-US" altLang="zh-CN" dirty="0"/>
              <a:t>Queue structure representation - Overall concept</a:t>
            </a:r>
            <a:br>
              <a:rPr lang="zh-CN" altLang="en-US" dirty="0"/>
            </a:b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custDataLst>
              <p:tags r:id="rId2"/>
            </p:custDataLst>
          </p:nvPr>
        </p:nvPicPr>
        <p:blipFill>
          <a:blip r:embed="rId2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lstStyle/>
          <a:p>
            <a:pPr>
              <a:lnSpc>
                <a:spcPct val="114000"/>
              </a:lnSpc>
            </a:pPr>
            <a:r>
              <a:rPr lang="en-US" altLang="zh-CN" sz="4400" b="1" dirty="0">
                <a:solidFill>
                  <a:schemeClr val="tx1"/>
                </a:solidFill>
                <a:latin typeface="Microsoft YaHei UI" charset="0"/>
                <a:ea typeface="Microsoft YaHei UI" charset="0"/>
              </a:rPr>
              <a:t>Distribution</a:t>
            </a:r>
          </a:p>
        </p:txBody>
      </p:sp>
      <p:sp>
        <p:nvSpPr>
          <p:cNvPr id="28" name="任意多边形 27"/>
          <p:cNvSpPr/>
          <p:nvPr>
            <p:custDataLst>
              <p:tags r:id="rId4"/>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9" name="组合 28"/>
          <p:cNvGrpSpPr/>
          <p:nvPr/>
        </p:nvGrpSpPr>
        <p:grpSpPr>
          <a:xfrm>
            <a:off x="609603" y="1848080"/>
            <a:ext cx="10972797" cy="4418965"/>
            <a:chOff x="960" y="2880"/>
            <a:chExt cx="17280" cy="6959"/>
          </a:xfrm>
        </p:grpSpPr>
        <p:sp>
          <p:nvSpPr>
            <p:cNvPr id="4" name="任意多边形 3"/>
            <p:cNvSpPr/>
            <p:nvPr>
              <p:custDataLst>
                <p:tags r:id="rId5"/>
              </p:custDataLst>
            </p:nvPr>
          </p:nvSpPr>
          <p:spPr>
            <a:xfrm>
              <a:off x="96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Users/dongzhebin/Library/Containers/com.kingsoft.wpsoffice.mac/Data/Library/Application Support/Kingsoft/office6/.wppai/generateppt/d13b5e22-b62c-46c3-9560-4fe6fe33e086.jpgd13b5e22-b62c-46c3-9560-4fe6fe33e086"/>
            <p:cNvPicPr preferRelativeResize="0">
              <a:picLocks noChangeAspect="1"/>
            </p:cNvPicPr>
            <p:nvPr>
              <p:custDataLst>
                <p:tags r:id="rId6"/>
              </p:custDataLst>
            </p:nvPr>
          </p:nvPicPr>
          <p:blipFill>
            <a:blip r:embed="rId23"/>
            <a:srcRect/>
            <a:stretch>
              <a:fillRect/>
            </a:stretch>
          </p:blipFill>
          <p:spPr>
            <a:xfrm>
              <a:off x="144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0" name="任意多边形 9"/>
            <p:cNvSpPr/>
            <p:nvPr>
              <p:custDataLst>
                <p:tags r:id="rId7"/>
              </p:custDataLst>
            </p:nvPr>
          </p:nvSpPr>
          <p:spPr>
            <a:xfrm>
              <a:off x="96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descr="/Users/dongzhebin/Library/Containers/com.kingsoft.wpsoffice.mac/Data/Library/Application Support/Kingsoft/office6/.wppai/generateppt/fbdbb815-1526-4664-baff-e137e0d2c603.jpgfbdbb815-1526-4664-baff-e137e0d2c603"/>
            <p:cNvPicPr preferRelativeResize="0">
              <a:picLocks noChangeAspect="1"/>
            </p:cNvPicPr>
            <p:nvPr>
              <p:custDataLst>
                <p:tags r:id="rId8"/>
              </p:custDataLst>
            </p:nvPr>
          </p:nvPicPr>
          <p:blipFill>
            <a:blip r:embed="rId25"/>
            <a:srcRect/>
            <a:stretch>
              <a:fillRect/>
            </a:stretch>
          </p:blipFill>
          <p:spPr>
            <a:xfrm>
              <a:off x="144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9"/>
              </p:custDataLst>
            </p:nvPr>
          </p:nvSpPr>
          <p:spPr>
            <a:xfrm>
              <a:off x="3840" y="3440"/>
              <a:ext cx="5280" cy="640"/>
            </a:xfrm>
            <a:prstGeom prst="rect">
              <a:avLst/>
            </a:prstGeom>
            <a:noFill/>
          </p:spPr>
          <p:txBody>
            <a:bodyPr wrap="square" lIns="0" tIns="0" rIns="0" bIns="0" rtlCol="0" anchor="t">
              <a:noAutofit/>
            </a:bodyPr>
            <a:lstStyle/>
            <a:p>
              <a:pPr algn="l">
                <a:lnSpc>
                  <a:spcPct val="111000"/>
                </a:lnSpc>
              </a:pPr>
              <a:endParaRPr lang="en-US" altLang="zh-CN" sz="2400" b="1" dirty="0">
                <a:solidFill>
                  <a:schemeClr val="tx1"/>
                </a:solidFill>
                <a:latin typeface="Microsoft YaHei UI" charset="0"/>
                <a:ea typeface="Microsoft YaHei UI" charset="0"/>
              </a:endParaRPr>
            </a:p>
          </p:txBody>
        </p:sp>
        <p:sp>
          <p:nvSpPr>
            <p:cNvPr id="16" name="任意多边形 15"/>
            <p:cNvSpPr/>
            <p:nvPr>
              <p:custDataLst>
                <p:tags r:id="rId10"/>
              </p:custDataLst>
            </p:nvPr>
          </p:nvSpPr>
          <p:spPr>
            <a:xfrm>
              <a:off x="972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7" name="图片 16" descr="/Users/dongzhebin/Library/Containers/com.kingsoft.wpsoffice.mac/Data/Library/Application Support/Kingsoft/office6/.wppai/generateppt/e7b5b441-bf17-4b00-8455-308b2b40d1ca.jpge7b5b441-bf17-4b00-8455-308b2b40d1ca"/>
            <p:cNvPicPr preferRelativeResize="0">
              <a:picLocks noChangeAspect="1"/>
            </p:cNvPicPr>
            <p:nvPr>
              <p:custDataLst>
                <p:tags r:id="rId11"/>
              </p:custDataLst>
            </p:nvPr>
          </p:nvPicPr>
          <p:blipFill>
            <a:blip r:embed="rId26"/>
            <a:srcRect/>
            <a:stretch>
              <a:fillRect/>
            </a:stretch>
          </p:blipFill>
          <p:spPr>
            <a:xfrm>
              <a:off x="1020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9" name="文本框 8"/>
            <p:cNvSpPr txBox="1"/>
            <p:nvPr>
              <p:custDataLst>
                <p:tags r:id="rId12"/>
              </p:custDataLst>
            </p:nvPr>
          </p:nvSpPr>
          <p:spPr>
            <a:xfrm>
              <a:off x="3840" y="4240"/>
              <a:ext cx="5240" cy="1440"/>
            </a:xfrm>
            <a:prstGeom prst="rect">
              <a:avLst/>
            </a:prstGeom>
            <a:noFill/>
          </p:spPr>
          <p:txBody>
            <a:bodyPr wrap="square" lIns="0" tIns="0" rIns="0" bIns="0" rtlCol="0" anchor="t">
              <a:noAutofit/>
            </a:bodyPr>
            <a:lstStyle/>
            <a:p>
              <a:pPr algn="l">
                <a:lnSpc>
                  <a:spcPct val="125000"/>
                </a:lnSpc>
              </a:pPr>
              <a:endParaRPr lang="en-US" altLang="zh-CN" dirty="0">
                <a:solidFill>
                  <a:schemeClr val="tx1"/>
                </a:solidFill>
                <a:latin typeface="Microsoft YaHei UI" charset="0"/>
                <a:ea typeface="Microsoft YaHei UI" charset="0"/>
              </a:endParaRPr>
            </a:p>
          </p:txBody>
        </p:sp>
        <p:sp>
          <p:nvSpPr>
            <p:cNvPr id="22" name="任意多边形 21"/>
            <p:cNvSpPr/>
            <p:nvPr>
              <p:custDataLst>
                <p:tags r:id="rId13"/>
              </p:custDataLst>
            </p:nvPr>
          </p:nvSpPr>
          <p:spPr>
            <a:xfrm>
              <a:off x="972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3" name="图片 22" descr="/Users/dongzhebin/Library/Containers/com.kingsoft.wpsoffice.mac/Data/Library/Application Support/Kingsoft/office6/.wppai/generateppt/0eeae2ce-1cf0-4b61-9f46-99a0c63f9555.jpg0eeae2ce-1cf0-4b61-9f46-99a0c63f9555"/>
            <p:cNvPicPr preferRelativeResize="0">
              <a:picLocks noChangeAspect="1"/>
            </p:cNvPicPr>
            <p:nvPr>
              <p:custDataLst>
                <p:tags r:id="rId14"/>
              </p:custDataLst>
            </p:nvPr>
          </p:nvPicPr>
          <p:blipFill>
            <a:blip r:embed="rId27"/>
            <a:srcRect/>
            <a:stretch>
              <a:fillRect/>
            </a:stretch>
          </p:blipFill>
          <p:spPr>
            <a:xfrm>
              <a:off x="1020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文本框 13"/>
            <p:cNvSpPr txBox="1"/>
            <p:nvPr>
              <p:custDataLst>
                <p:tags r:id="rId15"/>
              </p:custDataLst>
            </p:nvPr>
          </p:nvSpPr>
          <p:spPr>
            <a:xfrm>
              <a:off x="3840" y="7040"/>
              <a:ext cx="5280" cy="640"/>
            </a:xfrm>
            <a:prstGeom prst="rect">
              <a:avLst/>
            </a:prstGeom>
            <a:noFill/>
          </p:spPr>
          <p:txBody>
            <a:bodyPr wrap="square" lIns="0" tIns="0" rIns="0" bIns="0" rtlCol="0" anchor="t">
              <a:noAutofit/>
            </a:bodyPr>
            <a:lstStyle/>
            <a:p>
              <a:pPr algn="l">
                <a:lnSpc>
                  <a:spcPct val="111000"/>
                </a:lnSpc>
              </a:pPr>
              <a:endParaRPr lang="en-US" altLang="zh-CN" sz="2400" b="1" dirty="0">
                <a:solidFill>
                  <a:schemeClr val="tx1"/>
                </a:solidFill>
                <a:latin typeface="Microsoft YaHei UI" charset="0"/>
                <a:ea typeface="Microsoft YaHei UI" charset="0"/>
              </a:endParaRPr>
            </a:p>
          </p:txBody>
        </p:sp>
        <p:sp>
          <p:nvSpPr>
            <p:cNvPr id="15" name="文本框 14"/>
            <p:cNvSpPr txBox="1"/>
            <p:nvPr>
              <p:custDataLst>
                <p:tags r:id="rId16"/>
              </p:custDataLst>
            </p:nvPr>
          </p:nvSpPr>
          <p:spPr>
            <a:xfrm>
              <a:off x="4098" y="7520"/>
              <a:ext cx="5240" cy="1440"/>
            </a:xfrm>
            <a:prstGeom prst="rect">
              <a:avLst/>
            </a:prstGeom>
            <a:noFill/>
          </p:spPr>
          <p:txBody>
            <a:bodyPr wrap="square" lIns="0" tIns="0" rIns="0" bIns="0" rtlCol="0" anchor="t">
              <a:noAutofit/>
            </a:bodyPr>
            <a:lstStyle/>
            <a:p>
              <a:pPr algn="l">
                <a:lnSpc>
                  <a:spcPct val="125000"/>
                </a:lnSpc>
              </a:pPr>
              <a:endParaRPr lang="en-US" altLang="zh-CN" dirty="0">
                <a:solidFill>
                  <a:schemeClr val="tx1"/>
                </a:solidFill>
                <a:latin typeface="Microsoft YaHei UI" charset="0"/>
                <a:ea typeface="Microsoft YaHei UI" charset="0"/>
              </a:endParaRPr>
            </a:p>
          </p:txBody>
        </p:sp>
        <p:sp>
          <p:nvSpPr>
            <p:cNvPr id="20" name="文本框 19"/>
            <p:cNvSpPr txBox="1"/>
            <p:nvPr>
              <p:custDataLst>
                <p:tags r:id="rId17"/>
              </p:custDataLst>
            </p:nvPr>
          </p:nvSpPr>
          <p:spPr>
            <a:xfrm>
              <a:off x="12600" y="3440"/>
              <a:ext cx="5280" cy="640"/>
            </a:xfrm>
            <a:prstGeom prst="rect">
              <a:avLst/>
            </a:prstGeom>
            <a:noFill/>
          </p:spPr>
          <p:txBody>
            <a:bodyPr wrap="square" lIns="0" tIns="0" rIns="0" bIns="0" rtlCol="0" anchor="t">
              <a:noAutofit/>
            </a:bodyPr>
            <a:lstStyle/>
            <a:p>
              <a:pPr algn="l">
                <a:lnSpc>
                  <a:spcPct val="111000"/>
                </a:lnSpc>
              </a:pPr>
              <a:endParaRPr lang="en-US" altLang="zh-CN" sz="2400" b="1" dirty="0">
                <a:solidFill>
                  <a:schemeClr val="tx1"/>
                </a:solidFill>
                <a:latin typeface="Microsoft YaHei UI" charset="0"/>
                <a:ea typeface="Microsoft YaHei UI" charset="0"/>
              </a:endParaRPr>
            </a:p>
          </p:txBody>
        </p:sp>
        <p:sp>
          <p:nvSpPr>
            <p:cNvPr id="21" name="文本框 20"/>
            <p:cNvSpPr txBox="1"/>
            <p:nvPr>
              <p:custDataLst>
                <p:tags r:id="rId18"/>
              </p:custDataLst>
            </p:nvPr>
          </p:nvSpPr>
          <p:spPr>
            <a:xfrm>
              <a:off x="12118" y="4240"/>
              <a:ext cx="5722" cy="1440"/>
            </a:xfrm>
            <a:prstGeom prst="rect">
              <a:avLst/>
            </a:prstGeom>
            <a:noFill/>
          </p:spPr>
          <p:txBody>
            <a:bodyPr wrap="square" lIns="0" tIns="0" rIns="0" bIns="0" rtlCol="0" anchor="t">
              <a:noAutofit/>
            </a:bodyPr>
            <a:lstStyle/>
            <a:p>
              <a:pPr>
                <a:lnSpc>
                  <a:spcPct val="125000"/>
                </a:lnSpc>
              </a:pPr>
              <a:r>
                <a:rPr lang="en-US" altLang="zh-CN" dirty="0"/>
                <a:t> </a:t>
              </a:r>
              <a:endParaRPr lang="en-US" altLang="zh-CN" sz="1600" dirty="0">
                <a:solidFill>
                  <a:schemeClr val="tx1"/>
                </a:solidFill>
                <a:latin typeface="Microsoft YaHei UI" charset="0"/>
                <a:ea typeface="Microsoft YaHei UI" charset="0"/>
              </a:endParaRPr>
            </a:p>
          </p:txBody>
        </p:sp>
        <p:sp>
          <p:nvSpPr>
            <p:cNvPr id="26" name="文本框 25"/>
            <p:cNvSpPr txBox="1"/>
            <p:nvPr>
              <p:custDataLst>
                <p:tags r:id="rId19"/>
              </p:custDataLst>
            </p:nvPr>
          </p:nvSpPr>
          <p:spPr>
            <a:xfrm>
              <a:off x="12600" y="7040"/>
              <a:ext cx="5280" cy="640"/>
            </a:xfrm>
            <a:prstGeom prst="rect">
              <a:avLst/>
            </a:prstGeom>
            <a:noFill/>
          </p:spPr>
          <p:txBody>
            <a:bodyPr wrap="square" lIns="0" tIns="0" rIns="0" bIns="0" rtlCol="0" anchor="t">
              <a:noAutofit/>
            </a:bodyPr>
            <a:lstStyle/>
            <a:p>
              <a:pPr algn="l">
                <a:lnSpc>
                  <a:spcPct val="111000"/>
                </a:lnSpc>
              </a:pPr>
              <a:endParaRPr lang="en-US" altLang="zh-CN" sz="2400" b="1" dirty="0">
                <a:solidFill>
                  <a:schemeClr val="tx1"/>
                </a:solidFill>
                <a:latin typeface="Microsoft YaHei UI" charset="0"/>
                <a:ea typeface="Microsoft YaHei UI" charset="0"/>
              </a:endParaRPr>
            </a:p>
          </p:txBody>
        </p:sp>
        <p:sp>
          <p:nvSpPr>
            <p:cNvPr id="27" name="文本框 26"/>
            <p:cNvSpPr txBox="1"/>
            <p:nvPr>
              <p:custDataLst>
                <p:tags r:id="rId20"/>
              </p:custDataLst>
            </p:nvPr>
          </p:nvSpPr>
          <p:spPr>
            <a:xfrm>
              <a:off x="12600" y="7840"/>
              <a:ext cx="5240" cy="1440"/>
            </a:xfrm>
            <a:prstGeom prst="rect">
              <a:avLst/>
            </a:prstGeom>
            <a:noFill/>
          </p:spPr>
          <p:txBody>
            <a:bodyPr wrap="square" lIns="0" tIns="0" rIns="0" bIns="0" rtlCol="0" anchor="t">
              <a:noAutofit/>
            </a:bodyPr>
            <a:lstStyle/>
            <a:p>
              <a:pPr algn="l">
                <a:lnSpc>
                  <a:spcPct val="125000"/>
                </a:lnSpc>
              </a:pPr>
              <a:endParaRPr lang="en-US" altLang="zh-CN" dirty="0">
                <a:solidFill>
                  <a:schemeClr val="tx1"/>
                </a:solidFill>
                <a:latin typeface="Microsoft YaHei UI" charset="0"/>
                <a:ea typeface="Microsoft YaHei UI" charset="0"/>
              </a:endParaRPr>
            </a:p>
          </p:txBody>
        </p:sp>
      </p:grpSp>
      <p:sp>
        <p:nvSpPr>
          <p:cNvPr id="13" name="文本框 12"/>
          <p:cNvSpPr txBox="1"/>
          <p:nvPr/>
        </p:nvSpPr>
        <p:spPr>
          <a:xfrm>
            <a:off x="2743047" y="2692400"/>
            <a:ext cx="2882249" cy="645160"/>
          </a:xfrm>
          <a:prstGeom prst="rect">
            <a:avLst/>
          </a:prstGeom>
          <a:noFill/>
        </p:spPr>
        <p:txBody>
          <a:bodyPr wrap="square">
            <a:spAutoFit/>
          </a:bodyPr>
          <a:lstStyle/>
          <a:p>
            <a:pPr algn="l"/>
            <a:r>
              <a:rPr lang="en-US" altLang="zh-CN" b="1" i="0" dirty="0">
                <a:solidFill>
                  <a:srgbClr val="000000"/>
                </a:solidFill>
                <a:effectLst/>
                <a:latin typeface="Inter"/>
              </a:rPr>
              <a:t>1. Definition of related classes</a:t>
            </a:r>
          </a:p>
        </p:txBody>
      </p:sp>
      <p:sp>
        <p:nvSpPr>
          <p:cNvPr id="19" name="文本框 18"/>
          <p:cNvSpPr txBox="1"/>
          <p:nvPr/>
        </p:nvSpPr>
        <p:spPr>
          <a:xfrm>
            <a:off x="7936549" y="2692400"/>
            <a:ext cx="3150231" cy="645160"/>
          </a:xfrm>
          <a:prstGeom prst="rect">
            <a:avLst/>
          </a:prstGeom>
          <a:noFill/>
        </p:spPr>
        <p:txBody>
          <a:bodyPr wrap="square">
            <a:spAutoFit/>
          </a:bodyPr>
          <a:lstStyle/>
          <a:p>
            <a:pPr algn="l"/>
            <a:r>
              <a:rPr lang="en-US" altLang="zh-CN" b="1" i="0" dirty="0">
                <a:solidFill>
                  <a:srgbClr val="000000"/>
                </a:solidFill>
                <a:effectLst/>
                <a:latin typeface="Inter"/>
              </a:rPr>
              <a:t>2. Queue utility function - Add tourist group</a:t>
            </a:r>
          </a:p>
        </p:txBody>
      </p:sp>
      <p:sp>
        <p:nvSpPr>
          <p:cNvPr id="25" name="文本框 24"/>
          <p:cNvSpPr txBox="1"/>
          <p:nvPr/>
        </p:nvSpPr>
        <p:spPr>
          <a:xfrm>
            <a:off x="2717320" y="4978400"/>
            <a:ext cx="6096964" cy="645160"/>
          </a:xfrm>
          <a:prstGeom prst="rect">
            <a:avLst/>
          </a:prstGeom>
          <a:noFill/>
        </p:spPr>
        <p:txBody>
          <a:bodyPr wrap="square">
            <a:spAutoFit/>
          </a:bodyPr>
          <a:lstStyle/>
          <a:p>
            <a:pPr algn="l"/>
            <a:r>
              <a:rPr lang="en-US" altLang="zh-CN" b="1" i="0" dirty="0">
                <a:solidFill>
                  <a:srgbClr val="000000"/>
                </a:solidFill>
                <a:effectLst/>
                <a:latin typeface="Inter"/>
              </a:rPr>
              <a:t>3. Queue utility function - </a:t>
            </a:r>
          </a:p>
          <a:p>
            <a:pPr algn="l"/>
            <a:r>
              <a:rPr lang="en-US" altLang="zh-CN" b="1" i="0" dirty="0">
                <a:solidFill>
                  <a:srgbClr val="000000"/>
                </a:solidFill>
                <a:effectLst/>
                <a:latin typeface="Inter"/>
              </a:rPr>
              <a:t>Remove tourist group</a:t>
            </a:r>
          </a:p>
        </p:txBody>
      </p:sp>
      <p:sp>
        <p:nvSpPr>
          <p:cNvPr id="31" name="文本框 30"/>
          <p:cNvSpPr txBox="1"/>
          <p:nvPr/>
        </p:nvSpPr>
        <p:spPr>
          <a:xfrm>
            <a:off x="7759379" y="5015896"/>
            <a:ext cx="6096964" cy="645160"/>
          </a:xfrm>
          <a:prstGeom prst="rect">
            <a:avLst/>
          </a:prstGeom>
          <a:noFill/>
        </p:spPr>
        <p:txBody>
          <a:bodyPr wrap="square">
            <a:spAutoFit/>
          </a:bodyPr>
          <a:lstStyle/>
          <a:p>
            <a:pPr algn="l"/>
            <a:r>
              <a:rPr lang="en-US" altLang="zh-CN" b="1" i="0" dirty="0">
                <a:solidFill>
                  <a:srgbClr val="000000"/>
                </a:solidFill>
                <a:effectLst/>
                <a:latin typeface="Inter"/>
              </a:rPr>
              <a:t>4. Queue utility function - </a:t>
            </a:r>
          </a:p>
          <a:p>
            <a:pPr algn="l"/>
            <a:r>
              <a:rPr lang="en-US" altLang="zh-CN" b="1" i="0" dirty="0">
                <a:solidFill>
                  <a:srgbClr val="000000"/>
                </a:solidFill>
                <a:effectLst/>
                <a:latin typeface="Inter"/>
              </a:rPr>
              <a:t>View the next tourist group</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214132"/>
            <a:ext cx="10969200" cy="1099868"/>
          </a:xfrm>
        </p:spPr>
        <p:txBody>
          <a:bodyPr>
            <a:normAutofit/>
          </a:bodyPr>
          <a:lstStyle/>
          <a:p>
            <a:r>
              <a:rPr lang="en-US" altLang="zh-CN" b="1" dirty="0"/>
              <a:t>Related class definition</a:t>
            </a:r>
          </a:p>
        </p:txBody>
      </p:sp>
      <p:pic>
        <p:nvPicPr>
          <p:cNvPr id="6" name="内容占位符 5"/>
          <p:cNvPicPr>
            <a:picLocks noGrp="1" noChangeAspect="1"/>
          </p:cNvPicPr>
          <p:nvPr>
            <p:ph sz="half" idx="1"/>
          </p:nvPr>
        </p:nvPicPr>
        <p:blipFill>
          <a:blip r:embed="rId2"/>
          <a:stretch>
            <a:fillRect/>
          </a:stretch>
        </p:blipFill>
        <p:spPr>
          <a:xfrm>
            <a:off x="260430" y="1088021"/>
            <a:ext cx="4379240" cy="1041722"/>
          </a:xfrm>
        </p:spPr>
      </p:pic>
      <p:pic>
        <p:nvPicPr>
          <p:cNvPr id="8" name="图片 7"/>
          <p:cNvPicPr>
            <a:picLocks noChangeAspect="1"/>
          </p:cNvPicPr>
          <p:nvPr/>
        </p:nvPicPr>
        <p:blipFill>
          <a:blip r:embed="rId3"/>
          <a:stretch>
            <a:fillRect/>
          </a:stretch>
        </p:blipFill>
        <p:spPr>
          <a:xfrm>
            <a:off x="260431" y="2448796"/>
            <a:ext cx="4379240" cy="1041723"/>
          </a:xfrm>
          <a:prstGeom prst="rect">
            <a:avLst/>
          </a:prstGeom>
        </p:spPr>
      </p:pic>
      <p:pic>
        <p:nvPicPr>
          <p:cNvPr id="10" name="图片 9"/>
          <p:cNvPicPr>
            <a:picLocks noChangeAspect="1"/>
          </p:cNvPicPr>
          <p:nvPr/>
        </p:nvPicPr>
        <p:blipFill>
          <a:blip r:embed="rId4"/>
          <a:stretch>
            <a:fillRect/>
          </a:stretch>
        </p:blipFill>
        <p:spPr>
          <a:xfrm>
            <a:off x="260430" y="3809572"/>
            <a:ext cx="5602147" cy="1225415"/>
          </a:xfrm>
          <a:prstGeom prst="rect">
            <a:avLst/>
          </a:prstGeom>
        </p:spPr>
      </p:pic>
      <p:pic>
        <p:nvPicPr>
          <p:cNvPr id="12" name="图片 11"/>
          <p:cNvPicPr>
            <a:picLocks noChangeAspect="1"/>
          </p:cNvPicPr>
          <p:nvPr/>
        </p:nvPicPr>
        <p:blipFill>
          <a:blip r:embed="rId5"/>
          <a:stretch>
            <a:fillRect/>
          </a:stretch>
        </p:blipFill>
        <p:spPr>
          <a:xfrm>
            <a:off x="260430" y="5233016"/>
            <a:ext cx="5602147" cy="1400029"/>
          </a:xfrm>
          <a:prstGeom prst="rect">
            <a:avLst/>
          </a:prstGeom>
        </p:spPr>
      </p:pic>
      <p:sp>
        <p:nvSpPr>
          <p:cNvPr id="13" name="Rectangle 1"/>
          <p:cNvSpPr>
            <a:spLocks noGrp="1" noChangeArrowheads="1"/>
          </p:cNvSpPr>
          <p:nvPr>
            <p:ph sz="half" idx="2"/>
          </p:nvPr>
        </p:nvSpPr>
        <p:spPr bwMode="auto">
          <a:xfrm>
            <a:off x="5937885" y="1280795"/>
            <a:ext cx="5988050" cy="4779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zh-CN" sz="1800" b="0" i="0" u="none" strike="noStrike" cap="none" normalizeH="0" baseline="0" dirty="0">
                <a:ln>
                  <a:noFill/>
                </a:ln>
                <a:solidFill>
                  <a:schemeClr val="tx1"/>
                </a:solidFill>
                <a:effectLst/>
                <a:latin typeface="Arial" panose="020B0604020202090204" pitchFamily="34" charset="0"/>
              </a:rPr>
              <a:t>The Significance enumeration defines the importance level of the tourist group. </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zh-CN" sz="1800" b="0" i="0" u="none" strike="noStrike" cap="none" normalizeH="0" baseline="0" dirty="0">
                <a:ln>
                  <a:noFill/>
                </a:ln>
                <a:solidFill>
                  <a:schemeClr val="tx1"/>
                </a:solidFill>
                <a:effectLst/>
                <a:latin typeface="Arial" panose="020B0604020202090204" pitchFamily="34" charset="0"/>
              </a:rPr>
              <a:t>The Group data class encapsulates the basic information of the tourist group, including the group number, arrival time, and reservation priority. </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zh-CN" sz="1800" b="0" i="0" u="none" strike="noStrike" cap="none" normalizeH="0" baseline="0" dirty="0">
                <a:ln>
                  <a:noFill/>
                </a:ln>
                <a:solidFill>
                  <a:schemeClr val="tx1"/>
                </a:solidFill>
                <a:effectLst/>
                <a:latin typeface="Arial" panose="020B0604020202090204" pitchFamily="34" charset="0"/>
              </a:rPr>
              <a:t>The Node class is used to construct a doubly linked list, and each node contains a tourist group object. </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zh-CN" sz="1800" b="0" i="0" u="none" strike="noStrike" cap="none" normalizeH="0" baseline="0" dirty="0">
                <a:ln>
                  <a:noFill/>
                </a:ln>
                <a:solidFill>
                  <a:schemeClr val="tx1"/>
                </a:solidFill>
                <a:effectLst/>
                <a:latin typeface="Arial" panose="020B0604020202090204" pitchFamily="34" charset="0"/>
              </a:rPr>
              <a:t>The TourQueue class is the core class, which uses a priority queue to manage the tourist groups and provides a fast search function.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12516"/>
            <a:ext cx="10969200" cy="1001484"/>
          </a:xfrm>
        </p:spPr>
        <p:txBody>
          <a:bodyPr>
            <a:normAutofit fontScale="90000"/>
          </a:bodyPr>
          <a:lstStyle/>
          <a:p>
            <a:r>
              <a:rPr lang="en-US" altLang="zh-CN" b="1" dirty="0"/>
              <a:t>Add tourist group</a:t>
            </a:r>
            <a:br>
              <a:rPr lang="zh-CN" altLang="en-US" b="1" dirty="0"/>
            </a:br>
            <a:endParaRPr lang="zh-CN" altLang="en-US" dirty="0"/>
          </a:p>
        </p:txBody>
      </p:sp>
      <p:pic>
        <p:nvPicPr>
          <p:cNvPr id="6" name="内容占位符 5"/>
          <p:cNvPicPr>
            <a:picLocks noGrp="1" noChangeAspect="1"/>
          </p:cNvPicPr>
          <p:nvPr>
            <p:ph sz="half" idx="1"/>
          </p:nvPr>
        </p:nvPicPr>
        <p:blipFill>
          <a:blip r:embed="rId2"/>
          <a:stretch>
            <a:fillRect/>
          </a:stretch>
        </p:blipFill>
        <p:spPr>
          <a:xfrm>
            <a:off x="165006" y="1314000"/>
            <a:ext cx="4145738" cy="4134844"/>
          </a:xfrm>
        </p:spPr>
      </p:pic>
      <p:sp>
        <p:nvSpPr>
          <p:cNvPr id="7" name="Rectangle 1"/>
          <p:cNvSpPr>
            <a:spLocks noGrp="1" noChangeArrowheads="1"/>
          </p:cNvSpPr>
          <p:nvPr>
            <p:ph sz="half" idx="2"/>
          </p:nvPr>
        </p:nvSpPr>
        <p:spPr bwMode="auto">
          <a:xfrm>
            <a:off x="4421505" y="1732280"/>
            <a:ext cx="7308215" cy="33693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zh-CN" sz="1800" b="0" i="0" u="none" strike="noStrike" cap="none" normalizeH="0" baseline="0" dirty="0">
                <a:ln>
                  <a:noFill/>
                </a:ln>
                <a:solidFill>
                  <a:schemeClr val="tx1"/>
                </a:solidFill>
                <a:effectLst/>
                <a:latin typeface="Arial" panose="020B0604020202090204" pitchFamily="34" charset="0"/>
              </a:rPr>
              <a:t>First, check if the tourist group ID already exists in the mapping table. If it does, return False. </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zh-CN" sz="1800" b="0" i="0" u="none" strike="noStrike" cap="none" normalizeH="0" baseline="0" dirty="0">
                <a:ln>
                  <a:noFill/>
                </a:ln>
                <a:solidFill>
                  <a:schemeClr val="tx1"/>
                </a:solidFill>
                <a:effectLst/>
                <a:latin typeface="Arial" panose="020B0604020202090204" pitchFamily="34" charset="0"/>
              </a:rPr>
              <a:t>Add the tourist group to the mapping table for quick lookup. </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zh-CN" sz="1800" b="0" i="0" u="none" strike="noStrike" cap="none" normalizeH="0" baseline="0" dirty="0">
                <a:ln>
                  <a:noFill/>
                </a:ln>
                <a:solidFill>
                  <a:schemeClr val="tx1"/>
                </a:solidFill>
                <a:effectLst/>
                <a:latin typeface="Arial" panose="020B0604020202090204" pitchFamily="34" charset="0"/>
              </a:rPr>
              <a:t>Use heapq.heappush to add the tourist group to the priority queue to ensure it is sorted by priority. </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zh-CN" sz="1800" b="0" i="0" u="none" strike="noStrike" cap="none" normalizeH="0" baseline="0" dirty="0">
                <a:ln>
                  <a:noFill/>
                </a:ln>
                <a:solidFill>
                  <a:schemeClr val="tx1"/>
                </a:solidFill>
                <a:effectLst/>
                <a:latin typeface="Arial" panose="020B0604020202090204" pitchFamily="34" charset="0"/>
              </a:rPr>
              <a:t>If an exception occurs, print the error message and return False.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70390"/>
            <a:ext cx="10969200" cy="943610"/>
          </a:xfrm>
        </p:spPr>
        <p:txBody>
          <a:bodyPr>
            <a:normAutofit fontScale="90000"/>
          </a:bodyPr>
          <a:lstStyle/>
          <a:p>
            <a:r>
              <a:rPr lang="en-US" altLang="zh-CN" b="1" dirty="0"/>
              <a:t>Remove the tourist group</a:t>
            </a:r>
            <a:br>
              <a:rPr lang="zh-CN" altLang="en-US" b="1" dirty="0"/>
            </a:br>
            <a:endParaRPr lang="zh-CN" altLang="en-US" dirty="0"/>
          </a:p>
        </p:txBody>
      </p:sp>
      <p:sp>
        <p:nvSpPr>
          <p:cNvPr id="3" name="文本占位符 2"/>
          <p:cNvSpPr>
            <a:spLocks noGrp="1"/>
          </p:cNvSpPr>
          <p:nvPr>
            <p:ph type="body" idx="1"/>
          </p:nvPr>
        </p:nvSpPr>
        <p:spPr/>
        <p:txBody>
          <a:bodyPr/>
          <a:lstStyle/>
          <a:p>
            <a:r>
              <a:rPr lang="en-US" altLang="zh-CN" dirty="0"/>
              <a:t>Code example</a:t>
            </a:r>
          </a:p>
        </p:txBody>
      </p:sp>
      <p:pic>
        <p:nvPicPr>
          <p:cNvPr id="8" name="内容占位符 7"/>
          <p:cNvPicPr>
            <a:picLocks noGrp="1" noChangeAspect="1"/>
          </p:cNvPicPr>
          <p:nvPr>
            <p:ph sz="half" idx="2"/>
          </p:nvPr>
        </p:nvPicPr>
        <p:blipFill>
          <a:blip r:embed="rId2"/>
          <a:stretch>
            <a:fillRect/>
          </a:stretch>
        </p:blipFill>
        <p:spPr>
          <a:xfrm>
            <a:off x="608400" y="2332299"/>
            <a:ext cx="4409612" cy="2795285"/>
          </a:xfrm>
        </p:spPr>
      </p:pic>
      <p:sp>
        <p:nvSpPr>
          <p:cNvPr id="5" name="文本占位符 4"/>
          <p:cNvSpPr>
            <a:spLocks noGrp="1"/>
          </p:cNvSpPr>
          <p:nvPr>
            <p:ph type="body" sz="quarter" idx="3"/>
          </p:nvPr>
        </p:nvSpPr>
        <p:spPr>
          <a:xfrm>
            <a:off x="6235750" y="1082233"/>
            <a:ext cx="5342400" cy="462987"/>
          </a:xfrm>
        </p:spPr>
        <p:txBody>
          <a:bodyPr/>
          <a:lstStyle/>
          <a:p>
            <a:r>
              <a:rPr lang="en-US" altLang="zh-CN" dirty="0"/>
              <a:t>Code explanation</a:t>
            </a:r>
          </a:p>
        </p:txBody>
      </p:sp>
      <p:sp>
        <p:nvSpPr>
          <p:cNvPr id="9" name="Rectangle 1"/>
          <p:cNvSpPr>
            <a:spLocks noGrp="1" noChangeArrowheads="1"/>
          </p:cNvSpPr>
          <p:nvPr>
            <p:ph sz="quarter" idx="4"/>
          </p:nvPr>
        </p:nvSpPr>
        <p:spPr bwMode="auto">
          <a:xfrm>
            <a:off x="5226050" y="1856105"/>
            <a:ext cx="6557645" cy="33064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None/>
            </a:pPr>
            <a:r>
              <a:rPr kumimoji="0" lang="en-US" altLang="zh-CN" sz="1800" b="0" i="0" u="none" strike="noStrike" cap="none" normalizeH="0" baseline="0" dirty="0">
                <a:ln>
                  <a:noFill/>
                </a:ln>
                <a:solidFill>
                  <a:schemeClr val="tx1"/>
                </a:solidFill>
                <a:effectLst/>
                <a:latin typeface="Arial" panose="020B0604020202090204" pitchFamily="34" charset="0"/>
              </a:rPr>
              <a:t>1. First, check if the visitor group ID exists in the mapping table. If not, return None. </a:t>
            </a:r>
          </a:p>
          <a:p>
            <a:pPr marL="0" marR="0" lvl="0" indent="0" algn="l" defTabSz="914400" rtl="0" eaLnBrk="0" fontAlgn="base" latinLnBrk="0" hangingPunct="0">
              <a:lnSpc>
                <a:spcPct val="100000"/>
              </a:lnSpc>
              <a:spcBef>
                <a:spcPct val="0"/>
              </a:spcBef>
              <a:spcAft>
                <a:spcPct val="0"/>
              </a:spcAft>
              <a:buClrTx/>
              <a:buSzTx/>
              <a:buNone/>
            </a:pPr>
            <a:endParaRPr kumimoji="0" lang="en-US"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None/>
            </a:pPr>
            <a:r>
              <a:rPr kumimoji="0" lang="en-US" altLang="zh-CN" sz="1800" b="0" i="0" u="none" strike="noStrike" cap="none" normalizeH="0" baseline="0" dirty="0">
                <a:ln>
                  <a:noFill/>
                </a:ln>
                <a:solidFill>
                  <a:schemeClr val="tx1"/>
                </a:solidFill>
                <a:effectLst/>
                <a:latin typeface="Arial" panose="020B0604020202090204" pitchFamily="34" charset="0"/>
              </a:rPr>
              <a:t>2. Remove the visitor group from the mapping table. </a:t>
            </a:r>
          </a:p>
          <a:p>
            <a:pPr marL="0" marR="0" lvl="0" indent="0" algn="l" defTabSz="914400" rtl="0" eaLnBrk="0" fontAlgn="base" latinLnBrk="0" hangingPunct="0">
              <a:lnSpc>
                <a:spcPct val="100000"/>
              </a:lnSpc>
              <a:spcBef>
                <a:spcPct val="0"/>
              </a:spcBef>
              <a:spcAft>
                <a:spcPct val="0"/>
              </a:spcAft>
              <a:buClrTx/>
              <a:buSzTx/>
              <a:buNone/>
            </a:pPr>
            <a:endParaRPr kumimoji="0" lang="en-US"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None/>
            </a:pPr>
            <a:r>
              <a:rPr kumimoji="0" lang="en-US" altLang="zh-CN" sz="1800" b="0" i="0" u="none" strike="noStrike" cap="none" normalizeH="0" baseline="0" dirty="0">
                <a:ln>
                  <a:noFill/>
                </a:ln>
                <a:solidFill>
                  <a:schemeClr val="tx1"/>
                </a:solidFill>
                <a:effectLst/>
                <a:latin typeface="Arial" panose="020B0604020202090204" pitchFamily="34" charset="0"/>
              </a:rPr>
              <a:t>3. Rebuild the queue, remove the visitor group with the specified ID, and reheap the queue. </a:t>
            </a:r>
          </a:p>
          <a:p>
            <a:pPr marL="0" marR="0" lvl="0" indent="0" algn="l" defTabSz="914400" rtl="0" eaLnBrk="0" fontAlgn="base" latinLnBrk="0" hangingPunct="0">
              <a:lnSpc>
                <a:spcPct val="100000"/>
              </a:lnSpc>
              <a:spcBef>
                <a:spcPct val="0"/>
              </a:spcBef>
              <a:spcAft>
                <a:spcPct val="0"/>
              </a:spcAft>
              <a:buClrTx/>
              <a:buSzTx/>
              <a:buNone/>
            </a:pPr>
            <a:endParaRPr kumimoji="0" lang="en-US"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None/>
            </a:pPr>
            <a:r>
              <a:rPr kumimoji="0" lang="en-US" altLang="zh-CN" sz="1800" b="0" i="0" u="none" strike="noStrike" cap="none" normalizeH="0" baseline="0" dirty="0">
                <a:ln>
                  <a:noFill/>
                </a:ln>
                <a:solidFill>
                  <a:schemeClr val="tx1"/>
                </a:solidFill>
                <a:effectLst/>
                <a:latin typeface="Arial" panose="020B0604020202090204" pitchFamily="34" charset="0"/>
              </a:rPr>
              <a:t>4. Return the removed visitor group.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4"/>
          </p:nvPr>
        </p:nvSpPr>
        <p:spPr>
          <a:xfrm>
            <a:off x="1016000" y="2214245"/>
            <a:ext cx="4740910" cy="762000"/>
          </a:xfrm>
        </p:spPr>
        <p:txBody>
          <a:bodyPr/>
          <a:lstStyle/>
          <a:p>
            <a:r>
              <a:rPr lang="en-US" altLang="zh-CN" dirty="0"/>
              <a:t>View the next group of tourists</a:t>
            </a:r>
          </a:p>
        </p:txBody>
      </p:sp>
      <p:pic>
        <p:nvPicPr>
          <p:cNvPr id="5" name="图片 4"/>
          <p:cNvPicPr>
            <a:picLocks noChangeAspect="1"/>
          </p:cNvPicPr>
          <p:nvPr/>
        </p:nvPicPr>
        <p:blipFill>
          <a:blip r:embed="rId2"/>
          <a:stretch>
            <a:fillRect/>
          </a:stretch>
        </p:blipFill>
        <p:spPr>
          <a:xfrm>
            <a:off x="6109500" y="69448"/>
            <a:ext cx="5914528" cy="1770927"/>
          </a:xfrm>
          <a:prstGeom prst="rect">
            <a:avLst/>
          </a:prstGeom>
        </p:spPr>
      </p:pic>
      <p:sp>
        <p:nvSpPr>
          <p:cNvPr id="6" name="Rectangle 1"/>
          <p:cNvSpPr>
            <a:spLocks noGrp="1" noChangeArrowheads="1"/>
          </p:cNvSpPr>
          <p:nvPr>
            <p:ph type="subTitle" idx="13"/>
          </p:nvPr>
        </p:nvSpPr>
        <p:spPr bwMode="auto">
          <a:xfrm>
            <a:off x="6580208" y="2977178"/>
            <a:ext cx="4595793" cy="19843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zh-CN" sz="1800" b="0" i="0" u="none" strike="noStrike" cap="none" normalizeH="0" baseline="0" dirty="0">
                <a:ln>
                  <a:noFill/>
                </a:ln>
                <a:solidFill>
                  <a:schemeClr val="tx1"/>
                </a:solidFill>
                <a:effectLst/>
                <a:latin typeface="Arial" panose="020B0604020202090204" pitchFamily="34" charset="0"/>
              </a:rPr>
              <a:t>1. Check if the queue is empty. If it is empty, return None. </a:t>
            </a:r>
          </a:p>
          <a:p>
            <a:pPr marL="0" marR="0" lvl="0" indent="0" algn="l" defTabSz="914400" rtl="0" eaLnBrk="0" fontAlgn="base" latinLnBrk="0" hangingPunct="0">
              <a:lnSpc>
                <a:spcPct val="100000"/>
              </a:lnSpc>
              <a:spcBef>
                <a:spcPct val="0"/>
              </a:spcBef>
              <a:spcAft>
                <a:spcPct val="0"/>
              </a:spcAft>
              <a:buClrTx/>
              <a:buSzTx/>
            </a:pPr>
            <a:endParaRPr kumimoji="0" lang="en-US"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zh-CN" sz="1800" b="0" i="0" u="none" strike="noStrike" cap="none" normalizeH="0" baseline="0" dirty="0">
                <a:ln>
                  <a:noFill/>
                </a:ln>
                <a:solidFill>
                  <a:schemeClr val="tx1"/>
                </a:solidFill>
                <a:effectLst/>
                <a:latin typeface="Arial" panose="020B0604020202090204" pitchFamily="34" charset="0"/>
              </a:rPr>
              <a:t>2. If the queue is not empty, return the first element of the queue, which is the next tourist group.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3"/>
          </p:nvPr>
        </p:nvSpPr>
        <p:spPr>
          <a:xfrm flipH="1">
            <a:off x="6095997" y="0"/>
            <a:ext cx="6045843" cy="1880886"/>
          </a:xfrm>
        </p:spPr>
        <p:txBody>
          <a:bodyPr/>
          <a:lstStyle/>
          <a:p>
            <a:r>
              <a:rPr lang="zh-CN" altLang="en-US" b="1" dirty="0"/>
              <a:t>功能回顾</a:t>
            </a:r>
            <a:r>
              <a:rPr lang="zh-CN" altLang="en-US" dirty="0"/>
              <a:t>：介绍了游客导览队列的结构和管理方法。</a:t>
            </a:r>
          </a:p>
          <a:p>
            <a:endParaRPr lang="zh-CN" altLang="en-US" dirty="0"/>
          </a:p>
        </p:txBody>
      </p:sp>
      <p:sp>
        <p:nvSpPr>
          <p:cNvPr id="3" name="标题 2"/>
          <p:cNvSpPr>
            <a:spLocks noGrp="1"/>
          </p:cNvSpPr>
          <p:nvPr>
            <p:ph type="ctrTitle" idx="14"/>
          </p:nvPr>
        </p:nvSpPr>
        <p:spPr>
          <a:xfrm>
            <a:off x="1015999" y="2934182"/>
            <a:ext cx="4203698" cy="1117113"/>
          </a:xfrm>
        </p:spPr>
        <p:txBody>
          <a:bodyPr/>
          <a:lstStyle/>
          <a:p>
            <a:r>
              <a:rPr lang="en-US" altLang="zh-CN" dirty="0"/>
              <a:t>Summary</a:t>
            </a:r>
          </a:p>
        </p:txBody>
      </p:sp>
      <p:sp>
        <p:nvSpPr>
          <p:cNvPr id="5" name="文本框 4"/>
          <p:cNvSpPr txBox="1"/>
          <p:nvPr/>
        </p:nvSpPr>
        <p:spPr>
          <a:xfrm>
            <a:off x="6095997" y="613296"/>
            <a:ext cx="5640732" cy="5631180"/>
          </a:xfrm>
          <a:prstGeom prst="rect">
            <a:avLst/>
          </a:prstGeom>
          <a:noFill/>
        </p:spPr>
        <p:txBody>
          <a:bodyPr wrap="square">
            <a:spAutoFit/>
          </a:bodyPr>
          <a:lstStyle/>
          <a:p>
            <a:pPr algn="l">
              <a:buFont typeface="Arial" panose="020B0604020202090204" pitchFamily="34" charset="0"/>
              <a:buChar char="•"/>
            </a:pPr>
            <a:r>
              <a:rPr lang="en-US" altLang="zh-CN" b="0" i="0" dirty="0">
                <a:solidFill>
                  <a:srgbClr val="000000"/>
                </a:solidFill>
                <a:effectLst/>
                <a:latin typeface="Inter"/>
              </a:rPr>
              <a:t>Function Review: </a:t>
            </a:r>
          </a:p>
          <a:p>
            <a:pPr algn="l">
              <a:buFont typeface="Arial" panose="020B0604020202090204" pitchFamily="34" charset="0"/>
              <a:buChar char="•"/>
            </a:pPr>
            <a:r>
              <a:rPr lang="en-US" altLang="zh-CN" b="0" i="0" dirty="0">
                <a:solidFill>
                  <a:srgbClr val="000000"/>
                </a:solidFill>
                <a:effectLst/>
                <a:latin typeface="Inter"/>
              </a:rPr>
              <a:t>It introduces the structure and management methods of the tourist guide queue. </a:t>
            </a:r>
          </a:p>
          <a:p>
            <a:pPr algn="l">
              <a:buFont typeface="Arial" panose="020B0604020202090204" pitchFamily="34" charset="0"/>
              <a:buChar char="•"/>
            </a:pPr>
            <a:r>
              <a:rPr lang="en-US" altLang="zh-CN" b="0" i="0" dirty="0">
                <a:solidFill>
                  <a:srgbClr val="000000"/>
                </a:solidFill>
                <a:effectLst/>
                <a:latin typeface="Inter"/>
              </a:rPr>
              <a:t>It demonstrates the implementation and functions of the queue tools, including adding, removing, viewing, and re-arranging tourist groups. </a:t>
            </a:r>
          </a:p>
          <a:p>
            <a:pPr algn="l">
              <a:buFont typeface="Arial" panose="020B0604020202090204" pitchFamily="34" charset="0"/>
              <a:buChar char="•"/>
            </a:pPr>
            <a:endParaRPr lang="en-US" altLang="zh-CN" b="0" i="0" dirty="0">
              <a:solidFill>
                <a:srgbClr val="000000"/>
              </a:solidFill>
              <a:effectLst/>
              <a:latin typeface="Inter"/>
            </a:endParaRPr>
          </a:p>
          <a:p>
            <a:pPr algn="l">
              <a:buFont typeface="Arial" panose="020B0604020202090204" pitchFamily="34" charset="0"/>
              <a:buChar char="•"/>
            </a:pPr>
            <a:r>
              <a:rPr lang="en-US" altLang="zh-CN" b="0" i="0" dirty="0">
                <a:solidFill>
                  <a:srgbClr val="000000"/>
                </a:solidFill>
                <a:effectLst/>
                <a:latin typeface="Inter"/>
              </a:rPr>
              <a:t>Advantages and Applications: </a:t>
            </a:r>
          </a:p>
          <a:p>
            <a:pPr algn="l">
              <a:buFont typeface="Arial" panose="020B0604020202090204" pitchFamily="34" charset="0"/>
              <a:buChar char="•"/>
            </a:pPr>
            <a:r>
              <a:rPr lang="en-US" altLang="zh-CN" b="0" i="0" dirty="0">
                <a:solidFill>
                  <a:srgbClr val="000000"/>
                </a:solidFill>
                <a:effectLst/>
                <a:latin typeface="Inter"/>
              </a:rPr>
              <a:t>It enhances the efficiency and accuracy of tourist experience management. </a:t>
            </a:r>
          </a:p>
          <a:p>
            <a:pPr algn="l">
              <a:buFont typeface="Arial" panose="020B0604020202090204" pitchFamily="34" charset="0"/>
              <a:buChar char="•"/>
            </a:pPr>
            <a:r>
              <a:rPr lang="en-US" altLang="zh-CN" b="0" i="0" dirty="0">
                <a:solidFill>
                  <a:srgbClr val="000000"/>
                </a:solidFill>
                <a:effectLst/>
                <a:latin typeface="Inter"/>
              </a:rPr>
              <a:t>It ensures that high-priority and first-arriving tourist groups receive services first. </a:t>
            </a:r>
          </a:p>
          <a:p>
            <a:pPr algn="l">
              <a:buFont typeface="Arial" panose="020B0604020202090204" pitchFamily="34" charset="0"/>
              <a:buChar char="•"/>
            </a:pPr>
            <a:endParaRPr lang="en-US" altLang="zh-CN" b="0" i="0" dirty="0">
              <a:solidFill>
                <a:srgbClr val="000000"/>
              </a:solidFill>
              <a:effectLst/>
              <a:latin typeface="Inter"/>
            </a:endParaRPr>
          </a:p>
          <a:p>
            <a:pPr algn="l">
              <a:buFont typeface="Arial" panose="020B0604020202090204" pitchFamily="34" charset="0"/>
              <a:buChar char="•"/>
            </a:pPr>
            <a:r>
              <a:rPr lang="en-US" altLang="zh-CN" b="0" i="0" dirty="0">
                <a:solidFill>
                  <a:srgbClr val="000000"/>
                </a:solidFill>
                <a:effectLst/>
                <a:latin typeface="Inter"/>
              </a:rPr>
              <a:t>Future Outlook: </a:t>
            </a:r>
          </a:p>
          <a:p>
            <a:pPr algn="l">
              <a:buFont typeface="Arial" panose="020B0604020202090204" pitchFamily="34" charset="0"/>
              <a:buChar char="•"/>
            </a:pPr>
            <a:r>
              <a:rPr lang="en-US" altLang="zh-CN" b="0" i="0" dirty="0">
                <a:solidFill>
                  <a:srgbClr val="000000"/>
                </a:solidFill>
                <a:effectLst/>
                <a:latin typeface="Inter"/>
              </a:rPr>
              <a:t>It further optimizes the queue algorithm to improve performance. </a:t>
            </a:r>
          </a:p>
          <a:p>
            <a:pPr algn="l">
              <a:buFont typeface="Arial" panose="020B0604020202090204" pitchFamily="34" charset="0"/>
              <a:buChar char="•"/>
            </a:pPr>
            <a:r>
              <a:rPr lang="en-US" altLang="zh-CN" b="0" i="0" dirty="0">
                <a:solidFill>
                  <a:srgbClr val="000000"/>
                </a:solidFill>
                <a:effectLst/>
                <a:latin typeface="Inter"/>
              </a:rPr>
              <a:t>It integrates with other modules to achieve a more comprehensive tourist experience management.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4"/>
            <p:custDataLst>
              <p:tags r:id="rId2"/>
            </p:custDataLst>
          </p:nvPr>
        </p:nvSpPr>
        <p:spPr/>
        <p:txBody>
          <a:bodyPr/>
          <a:lstStyle/>
          <a:p>
            <a:r>
              <a:rPr lang="en-US" altLang="en-US"/>
              <a:t>03</a:t>
            </a:r>
          </a:p>
        </p:txBody>
      </p:sp>
      <p:sp>
        <p:nvSpPr>
          <p:cNvPr id="4" name="文本框 3"/>
          <p:cNvSpPr txBox="1"/>
          <p:nvPr/>
        </p:nvSpPr>
        <p:spPr>
          <a:xfrm flipV="1">
            <a:off x="7282815" y="2648585"/>
            <a:ext cx="3668395" cy="199390"/>
          </a:xfrm>
          <a:prstGeom prst="rect">
            <a:avLst/>
          </a:prstGeom>
          <a:noFill/>
        </p:spPr>
        <p:txBody>
          <a:bodyPr wrap="square" rtlCol="0">
            <a:noAutofit/>
          </a:bodyPr>
          <a:lstStyle/>
          <a:p>
            <a:endParaRPr lang="zh-CN" altLang="en-US"/>
          </a:p>
        </p:txBody>
      </p:sp>
      <p:sp>
        <p:nvSpPr>
          <p:cNvPr id="2" name="标题 1"/>
          <p:cNvSpPr>
            <a:spLocks noGrp="1"/>
          </p:cNvSpPr>
          <p:nvPr>
            <p:ph type="ctrTitle" idx="13"/>
            <p:custDataLst>
              <p:tags r:id="rId3"/>
            </p:custDataLst>
          </p:nvPr>
        </p:nvSpPr>
        <p:spPr>
          <a:xfrm>
            <a:off x="3575685" y="2426970"/>
            <a:ext cx="7496175" cy="1219200"/>
          </a:xfrm>
        </p:spPr>
        <p:txBody>
          <a:bodyPr/>
          <a:lstStyle/>
          <a:p>
            <a:pPr algn="ctr"/>
            <a:br>
              <a:rPr lang="en-US" altLang="zh-CN" b="1" dirty="0"/>
            </a:br>
            <a:r>
              <a:rPr lang="en-US" altLang="zh-CN" b="1" dirty="0"/>
              <a:t>Advanced  features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p:nvPr>
            <p:custDataLst>
              <p:tags r:id="rId1"/>
            </p:custDataLst>
          </p:nvPr>
        </p:nvPicPr>
        <p:blipFill>
          <a:blip r:embed="rId4"/>
          <a:stretch>
            <a:fillRect/>
          </a:stretch>
        </p:blipFill>
        <p:spPr>
          <a:xfrm>
            <a:off x="-315595" y="0"/>
            <a:ext cx="1250759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Text 0"/>
          <p:cNvSpPr/>
          <p:nvPr/>
        </p:nvSpPr>
        <p:spPr>
          <a:xfrm>
            <a:off x="95885" y="492125"/>
            <a:ext cx="10455910" cy="668655"/>
          </a:xfrm>
          <a:prstGeom prst="rect">
            <a:avLst/>
          </a:prstGeom>
          <a:noFill/>
        </p:spPr>
        <p:txBody>
          <a:bodyPr wrap="square" lIns="0" tIns="0" rIns="0" bIns="0" rtlCol="0" anchor="t"/>
          <a:lstStyle/>
          <a:p>
            <a:pPr marL="0" indent="0">
              <a:lnSpc>
                <a:spcPct val="100000"/>
              </a:lnSpc>
              <a:buNone/>
            </a:pPr>
            <a:r>
              <a:rPr lang="zh-CN" altLang="en-US" sz="4000" b="1" spc="300" dirty="0">
                <a:solidFill>
                  <a:schemeClr val="bg1"/>
                </a:solidFill>
                <a:uFillTx/>
                <a:latin typeface="Microsoft YaHei UI" panose="020B0503020204020204" charset="-122"/>
                <a:ea typeface="Microsoft YaHei UI" panose="020B0503020204020204" charset="-122"/>
                <a:cs typeface="+mj-cs"/>
              </a:rPr>
              <a:t>SystemArchitecture Diagram</a:t>
            </a:r>
          </a:p>
        </p:txBody>
      </p:sp>
      <p:pic>
        <p:nvPicPr>
          <p:cNvPr id="3" name="Image 0" descr="https://kimi-img.moonshot.cn/pub/slides/slides_tmpl/image/25-06-01-00:24:48-d0tiqk475iks2gau4l8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9266" y="2855913"/>
            <a:ext cx="2260883" cy="3175"/>
          </a:xfrm>
          <a:prstGeom prst="rect">
            <a:avLst/>
          </a:prstGeom>
        </p:spPr>
      </p:pic>
      <p:sp>
        <p:nvSpPr>
          <p:cNvPr id="4" name="Text 1"/>
          <p:cNvSpPr/>
          <p:nvPr/>
        </p:nvSpPr>
        <p:spPr>
          <a:xfrm>
            <a:off x="0" y="2001520"/>
            <a:ext cx="4929505" cy="2065020"/>
          </a:xfrm>
          <a:prstGeom prst="rect">
            <a:avLst/>
          </a:prstGeom>
          <a:noFill/>
        </p:spPr>
        <p:txBody>
          <a:bodyPr wrap="square" lIns="0" tIns="0" rIns="0" bIns="0" rtlCol="0" anchor="t"/>
          <a:lstStyle/>
          <a:p>
            <a:pPr marL="0" indent="0" algn="just">
              <a:lnSpc>
                <a:spcPct val="100000"/>
              </a:lnSpc>
              <a:buNone/>
            </a:pPr>
            <a:r>
              <a:rPr lang="en-US" altLang="zh-CN" sz="1600" dirty="0">
                <a:solidFill>
                  <a:schemeClr val="bg1"/>
                </a:solidFill>
                <a:latin typeface="MiSans" pitchFamily="34" charset="-122"/>
                <a:ea typeface="MiSans" pitchFamily="34" charset="-122"/>
                <a:cs typeface="MiSans" pitchFamily="34" charset="-120"/>
              </a:rPr>
              <a:t>The system adopts a three-layer architecture. The GUI layer is responsible for user interaction, the logic layer contains the scheduling algorithm, and the data layer manages the cultural heritage tree and the tourist queue. The core modules are associated through class instances, for example, `MainWindow` holds an instance of `CulturalHeritageManager`, enabling functional coordination.</a:t>
            </a:r>
          </a:p>
        </p:txBody>
      </p:sp>
      <p:sp>
        <p:nvSpPr>
          <p:cNvPr id="5" name="Text 2"/>
          <p:cNvSpPr/>
          <p:nvPr/>
        </p:nvSpPr>
        <p:spPr>
          <a:xfrm>
            <a:off x="181610" y="1372870"/>
            <a:ext cx="4747895" cy="685800"/>
          </a:xfrm>
          <a:prstGeom prst="rect">
            <a:avLst/>
          </a:prstGeom>
          <a:noFill/>
        </p:spPr>
        <p:txBody>
          <a:bodyPr wrap="square" lIns="0" tIns="0" rIns="0" bIns="0" rtlCol="0" anchor="t"/>
          <a:lstStyle/>
          <a:p>
            <a:pPr marL="0" indent="0" algn="l">
              <a:lnSpc>
                <a:spcPct val="100000"/>
              </a:lnSpc>
              <a:buNone/>
            </a:pPr>
            <a:r>
              <a:rPr lang="en-US" altLang="zh-CN" sz="2800" b="1" dirty="0">
                <a:solidFill>
                  <a:schemeClr val="bg1"/>
                </a:solidFill>
                <a:latin typeface="MiSans" pitchFamily="34" charset="-122"/>
                <a:ea typeface="MiSans" pitchFamily="34" charset="-122"/>
                <a:cs typeface="MiSans" pitchFamily="34" charset="-120"/>
              </a:rPr>
              <a:t>Architectural level division</a:t>
            </a:r>
          </a:p>
        </p:txBody>
      </p:sp>
      <p:pic>
        <p:nvPicPr>
          <p:cNvPr id="6" name="Image 1" descr="https://kimi-img.moonshot.cn/pub/slides/slides_tmpl/image/25-06-01-00:24:48-d0tiqk475iks2gau4l8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76317" y="3903663"/>
            <a:ext cx="2260883" cy="3175"/>
          </a:xfrm>
          <a:prstGeom prst="rect">
            <a:avLst/>
          </a:prstGeom>
        </p:spPr>
      </p:pic>
      <p:sp>
        <p:nvSpPr>
          <p:cNvPr id="7" name="Text 3"/>
          <p:cNvSpPr/>
          <p:nvPr/>
        </p:nvSpPr>
        <p:spPr>
          <a:xfrm>
            <a:off x="5936615" y="2083435"/>
            <a:ext cx="5975985" cy="2173605"/>
          </a:xfrm>
          <a:prstGeom prst="rect">
            <a:avLst/>
          </a:prstGeom>
          <a:noFill/>
        </p:spPr>
        <p:txBody>
          <a:bodyPr wrap="square" lIns="0" tIns="0" rIns="0" bIns="0" rtlCol="0" anchor="t"/>
          <a:lstStyle/>
          <a:p>
            <a:pPr marL="0" indent="0" algn="just">
              <a:lnSpc>
                <a:spcPct val="100000"/>
              </a:lnSpc>
              <a:buNone/>
            </a:pPr>
            <a:r>
              <a:rPr lang="en-US" altLang="zh-CN" sz="2000" dirty="0">
                <a:solidFill>
                  <a:schemeClr val="bg1"/>
                </a:solidFill>
                <a:latin typeface="MiSans" pitchFamily="34" charset="-122"/>
                <a:ea typeface="MiSans" pitchFamily="34" charset="-122"/>
                <a:cs typeface="MiSans" pitchFamily="34" charset="-120"/>
              </a:rPr>
              <a:t>The `CulturalHeritageManager` class in the data layer manages the cultural heritage tree and the visitor queue. The `MainWindow` class in the GUI layer holds the instance of the manager and implements the interaction between data and the interface, ensuring the efficient operation of the system functions. Code example:</a:t>
            </a:r>
          </a:p>
        </p:txBody>
      </p:sp>
      <p:sp>
        <p:nvSpPr>
          <p:cNvPr id="8" name="Text 4"/>
          <p:cNvSpPr/>
          <p:nvPr/>
        </p:nvSpPr>
        <p:spPr>
          <a:xfrm>
            <a:off x="7314565" y="1256665"/>
            <a:ext cx="3945890" cy="685800"/>
          </a:xfrm>
          <a:prstGeom prst="rect">
            <a:avLst/>
          </a:prstGeom>
          <a:noFill/>
        </p:spPr>
        <p:txBody>
          <a:bodyPr wrap="square" lIns="0" tIns="0" rIns="0" bIns="0" rtlCol="0" anchor="t"/>
          <a:lstStyle/>
          <a:p>
            <a:pPr marL="0" indent="0" algn="l">
              <a:lnSpc>
                <a:spcPct val="100000"/>
              </a:lnSpc>
              <a:buNone/>
            </a:pPr>
            <a:r>
              <a:rPr lang="en-US" altLang="zh-CN" sz="2800" b="1" dirty="0">
                <a:solidFill>
                  <a:schemeClr val="bg1"/>
                </a:solidFill>
                <a:latin typeface="MiSans" pitchFamily="34" charset="-122"/>
                <a:ea typeface="MiSans" pitchFamily="34" charset="-122"/>
                <a:cs typeface="MiSans" pitchFamily="34" charset="-120"/>
              </a:rPr>
              <a:t>Core class relationship</a:t>
            </a:r>
          </a:p>
        </p:txBody>
      </p:sp>
      <p:pic>
        <p:nvPicPr>
          <p:cNvPr id="10" name="Image 3" descr="https://kimi-img.moonshot.cn/pub/slides/slides_tmpl/image/25-06-01-00:24:55-d0tiqls75iks2gau4l8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1093" y="2001520"/>
            <a:ext cx="4763" cy="4025900"/>
          </a:xfrm>
          <a:prstGeom prst="rect">
            <a:avLst/>
          </a:prstGeom>
        </p:spPr>
      </p:pic>
      <p:pic>
        <p:nvPicPr>
          <p:cNvPr id="12" name="Image 5" descr="https://kimi-img.moonshot.cn/pub/slides/slides_tmpl/image/25-06-01-00:24:55-d0tiqls75iks2gau4l90.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60777" y="485775"/>
            <a:ext cx="209576" cy="6350"/>
          </a:xfrm>
          <a:prstGeom prst="rect">
            <a:avLst/>
          </a:prstGeom>
        </p:spPr>
      </p:pic>
      <p:pic>
        <p:nvPicPr>
          <p:cNvPr id="13" name="Image 6" descr="https://kimi-img.moonshot.cn/pub/slides/slides_tmpl/image/25-06-01-00:24:55-d0tiqls75iks2gau4la0.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65565" y="381000"/>
            <a:ext cx="6351" cy="209550"/>
          </a:xfrm>
          <a:prstGeom prst="rect">
            <a:avLst/>
          </a:prstGeom>
        </p:spPr>
      </p:pic>
      <p:pic>
        <p:nvPicPr>
          <p:cNvPr id="15" name="图片 14"/>
          <p:cNvPicPr>
            <a:picLocks noChangeAspect="1"/>
          </p:cNvPicPr>
          <p:nvPr/>
        </p:nvPicPr>
        <p:blipFill>
          <a:blip r:embed="rId13"/>
          <a:stretch>
            <a:fillRect/>
          </a:stretch>
        </p:blipFill>
        <p:spPr>
          <a:xfrm>
            <a:off x="2999740" y="4243070"/>
            <a:ext cx="4939030" cy="22415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0" descr="https://kimi-img.moonshot.cn/pub/slides/slides_tmpl/image/25-06-01-00:24:42-d0tiqik75iks2gau4l0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3470" y="1443990"/>
            <a:ext cx="5598160" cy="5612130"/>
          </a:xfrm>
          <a:prstGeom prst="rect">
            <a:avLst/>
          </a:prstGeom>
        </p:spPr>
      </p:pic>
      <p:pic>
        <p:nvPicPr>
          <p:cNvPr id="24" name="图片 23"/>
          <p:cNvPicPr/>
          <p:nvPr>
            <p:custDataLst>
              <p:tags r:id="rId1"/>
            </p:custDataLst>
          </p:nvPr>
        </p:nvPicPr>
        <p:blipFill>
          <a:blip r:embed="rId6"/>
          <a:stretch>
            <a:fillRect/>
          </a:stretch>
        </p:blipFill>
        <p:spPr>
          <a:xfrm>
            <a:off x="-315595" y="0"/>
            <a:ext cx="1250759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pic>
        <p:nvPicPr>
          <p:cNvPr id="2" name="Image 0" descr="https://kimi-img.moonshot.cn/pub/slides/slides_tmpl/image/25-06-01-00:24:42-d0tiqik75iks2gau4l0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310" y="1443990"/>
            <a:ext cx="5598160" cy="5612130"/>
          </a:xfrm>
          <a:prstGeom prst="rect">
            <a:avLst/>
          </a:prstGeom>
        </p:spPr>
      </p:pic>
      <p:sp>
        <p:nvSpPr>
          <p:cNvPr id="4" name="Text 0"/>
          <p:cNvSpPr/>
          <p:nvPr/>
        </p:nvSpPr>
        <p:spPr>
          <a:xfrm>
            <a:off x="1054145" y="1695450"/>
            <a:ext cx="2159270" cy="685800"/>
          </a:xfrm>
          <a:prstGeom prst="rect">
            <a:avLst/>
          </a:prstGeom>
          <a:noFill/>
        </p:spPr>
        <p:txBody>
          <a:bodyPr wrap="square" lIns="0" tIns="0" rIns="0" bIns="0" rtlCol="0" anchor="t"/>
          <a:lstStyle/>
          <a:p>
            <a:pPr marL="0" indent="0" algn="l">
              <a:lnSpc>
                <a:spcPct val="100000"/>
              </a:lnSpc>
              <a:buNone/>
            </a:pPr>
            <a:r>
              <a:rPr lang="en-US" altLang="zh-CN" sz="2400" dirty="0">
                <a:solidFill>
                  <a:srgbClr val="DFDFDF"/>
                </a:solidFill>
                <a:latin typeface="MiSans" pitchFamily="34" charset="-122"/>
                <a:ea typeface="MiSans" pitchFamily="34" charset="-122"/>
                <a:cs typeface="MiSans" pitchFamily="34" charset="-120"/>
              </a:rPr>
              <a:t>Weight distribution mechanism</a:t>
            </a:r>
          </a:p>
        </p:txBody>
      </p:sp>
      <p:sp>
        <p:nvSpPr>
          <p:cNvPr id="5" name="Text 1"/>
          <p:cNvSpPr/>
          <p:nvPr/>
        </p:nvSpPr>
        <p:spPr>
          <a:xfrm>
            <a:off x="1054100" y="3368675"/>
            <a:ext cx="4911090" cy="1310005"/>
          </a:xfrm>
          <a:prstGeom prst="rect">
            <a:avLst/>
          </a:prstGeom>
          <a:noFill/>
        </p:spPr>
        <p:txBody>
          <a:bodyPr wrap="square" lIns="0" tIns="0" rIns="0" bIns="0" rtlCol="0" anchor="t"/>
          <a:lstStyle/>
          <a:p>
            <a:pPr marL="0" indent="0" algn="just">
              <a:lnSpc>
                <a:spcPct val="100000"/>
              </a:lnSpc>
              <a:buNone/>
            </a:pPr>
            <a:r>
              <a:rPr lang="en-US" altLang="zh-CN" sz="1200" dirty="0">
                <a:solidFill>
                  <a:schemeClr val="bg1"/>
                </a:solidFill>
              </a:rPr>
              <a:t>The navigation algorithm is based on multi-dimensional weight allocation, such as giving priority to VIP tourists and matching with era preferences, etc. The weight ratio is 60%/30%/10%. The weight allocation is displayed through a bar chart, and the sorting process animation shows the transition from the original queue to weighted calculation and finally to the final sorting, presenting the logic of tourist priority ranking intuitively. Code example: ```</a:t>
            </a:r>
          </a:p>
        </p:txBody>
      </p:sp>
      <p:sp>
        <p:nvSpPr>
          <p:cNvPr id="6" name="Shape 2"/>
          <p:cNvSpPr/>
          <p:nvPr/>
        </p:nvSpPr>
        <p:spPr>
          <a:xfrm rot="21000000">
            <a:off x="2658883" y="2347278"/>
            <a:ext cx="2094023" cy="846320"/>
          </a:xfrm>
          <a:prstGeom prst="ellipse">
            <a:avLst/>
          </a:prstGeom>
          <a:solidFill>
            <a:srgbClr val="000000">
              <a:alpha val="0"/>
            </a:srgbClr>
          </a:solidFill>
          <a:ln w="12700">
            <a:solidFill>
              <a:srgbClr val="ADADAD"/>
            </a:solidFill>
            <a:prstDash val="solid"/>
          </a:ln>
        </p:spPr>
        <p:txBody>
          <a:bodyPr/>
          <a:lstStyle/>
          <a:p>
            <a:endParaRPr lang="zh-CN" altLang="en-US"/>
          </a:p>
        </p:txBody>
      </p:sp>
      <p:sp>
        <p:nvSpPr>
          <p:cNvPr id="7" name="Text 3"/>
          <p:cNvSpPr/>
          <p:nvPr/>
        </p:nvSpPr>
        <p:spPr>
          <a:xfrm rot="21000000">
            <a:off x="2658883" y="3047048"/>
            <a:ext cx="2094023" cy="846320"/>
          </a:xfrm>
          <a:prstGeom prst="rect">
            <a:avLst/>
          </a:prstGeom>
          <a:noFill/>
        </p:spPr>
        <p:txBody>
          <a:bodyPr wrap="square" lIns="22860" tIns="45720" rIns="45720" bIns="22860" rtlCol="0" anchor="t"/>
          <a:lstStyle/>
          <a:p>
            <a:pPr marL="0" indent="0">
              <a:lnSpc>
                <a:spcPct val="100000"/>
              </a:lnSpc>
              <a:buNone/>
            </a:pPr>
            <a:endParaRPr lang="en-US" sz="800" dirty="0"/>
          </a:p>
        </p:txBody>
      </p:sp>
      <p:pic>
        <p:nvPicPr>
          <p:cNvPr id="8" name="Image 2" descr="https://kimi-img.moonshot.cn/pub/slides/slides_tmpl/image/25-06-01-00:24:42-d0tiqik75iks2gau4l1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58414" y="1973580"/>
            <a:ext cx="831954" cy="831850"/>
          </a:xfrm>
          <a:prstGeom prst="rect">
            <a:avLst/>
          </a:prstGeom>
        </p:spPr>
      </p:pic>
      <p:sp>
        <p:nvSpPr>
          <p:cNvPr id="10" name="Text 5"/>
          <p:cNvSpPr/>
          <p:nvPr/>
        </p:nvSpPr>
        <p:spPr>
          <a:xfrm>
            <a:off x="4213957" y="3242945"/>
            <a:ext cx="196875" cy="196850"/>
          </a:xfrm>
          <a:prstGeom prst="rect">
            <a:avLst/>
          </a:prstGeom>
          <a:noFill/>
        </p:spPr>
        <p:txBody>
          <a:bodyPr wrap="square" lIns="22860" tIns="45720" rIns="45720" bIns="22860" rtlCol="0" anchor="t"/>
          <a:lstStyle/>
          <a:p>
            <a:pPr marL="0" indent="0">
              <a:lnSpc>
                <a:spcPct val="100000"/>
              </a:lnSpc>
              <a:buNone/>
            </a:pPr>
            <a:endParaRPr lang="en-US" sz="800" dirty="0"/>
          </a:p>
        </p:txBody>
      </p:sp>
      <p:pic>
        <p:nvPicPr>
          <p:cNvPr id="11" name="Image 3" descr="https://kimi-img.moonshot.cn/pub/slides/slides_tmpl/image/25-06-01-00:24:42-d0tiqik75iks2gau4l20.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67240" y="2276475"/>
            <a:ext cx="209576" cy="6350"/>
          </a:xfrm>
          <a:prstGeom prst="rect">
            <a:avLst/>
          </a:prstGeom>
        </p:spPr>
      </p:pic>
      <p:pic>
        <p:nvPicPr>
          <p:cNvPr id="12" name="Image 4" descr="https://kimi-img.moonshot.cn/pub/slides/slides_tmpl/image/25-06-01-00:24:42-d0tiqik75iks2gau4l2g.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72028" y="2171700"/>
            <a:ext cx="6351" cy="209550"/>
          </a:xfrm>
          <a:prstGeom prst="rect">
            <a:avLst/>
          </a:prstGeom>
        </p:spPr>
      </p:pic>
      <p:sp>
        <p:nvSpPr>
          <p:cNvPr id="13" name="Text 6"/>
          <p:cNvSpPr/>
          <p:nvPr/>
        </p:nvSpPr>
        <p:spPr>
          <a:xfrm>
            <a:off x="692785" y="391160"/>
            <a:ext cx="6827520" cy="668655"/>
          </a:xfrm>
          <a:prstGeom prst="rect">
            <a:avLst/>
          </a:prstGeom>
          <a:noFill/>
        </p:spPr>
        <p:txBody>
          <a:bodyPr wrap="square" lIns="0" tIns="0" rIns="0" bIns="0" rtlCol="0" anchor="t"/>
          <a:lstStyle/>
          <a:p>
            <a:pPr marL="0" indent="0" algn="l">
              <a:lnSpc>
                <a:spcPct val="100000"/>
              </a:lnSpc>
              <a:buNone/>
            </a:pPr>
            <a:r>
              <a:rPr lang="en-US" altLang="zh-CN" sz="3200" dirty="0">
                <a:solidFill>
                  <a:schemeClr val="bg1"/>
                </a:solidFill>
              </a:rPr>
              <a:t>Preference Navigation Algorithm</a:t>
            </a:r>
          </a:p>
        </p:txBody>
      </p:sp>
      <p:sp>
        <p:nvSpPr>
          <p:cNvPr id="14" name="Text 7"/>
          <p:cNvSpPr/>
          <p:nvPr/>
        </p:nvSpPr>
        <p:spPr>
          <a:xfrm>
            <a:off x="6953250" y="1757045"/>
            <a:ext cx="2840355" cy="685800"/>
          </a:xfrm>
          <a:prstGeom prst="rect">
            <a:avLst/>
          </a:prstGeom>
          <a:noFill/>
        </p:spPr>
        <p:txBody>
          <a:bodyPr wrap="square" lIns="0" tIns="0" rIns="0" bIns="0" rtlCol="0" anchor="t"/>
          <a:lstStyle/>
          <a:p>
            <a:pPr marL="0" algn="l">
              <a:lnSpc>
                <a:spcPct val="100000"/>
              </a:lnSpc>
              <a:buClrTx/>
              <a:buSzTx/>
              <a:buFontTx/>
              <a:buNone/>
            </a:pPr>
            <a:r>
              <a:rPr lang="en-US" altLang="zh-CN" sz="2400" b="1" dirty="0">
                <a:solidFill>
                  <a:srgbClr val="DFDFDF"/>
                </a:solidFill>
                <a:latin typeface="MiSans" pitchFamily="34" charset="-122"/>
                <a:ea typeface="MiSans" pitchFamily="34" charset="-122"/>
                <a:cs typeface="MiSans" pitchFamily="34" charset="-120"/>
              </a:rPr>
              <a:t>Actual application scenarios</a:t>
            </a:r>
          </a:p>
        </p:txBody>
      </p:sp>
      <p:sp>
        <p:nvSpPr>
          <p:cNvPr id="15" name="Text 8"/>
          <p:cNvSpPr/>
          <p:nvPr/>
        </p:nvSpPr>
        <p:spPr>
          <a:xfrm>
            <a:off x="6953325" y="4068446"/>
            <a:ext cx="3691928" cy="1310217"/>
          </a:xfrm>
          <a:prstGeom prst="rect">
            <a:avLst/>
          </a:prstGeom>
          <a:noFill/>
        </p:spPr>
        <p:txBody>
          <a:bodyPr wrap="square" lIns="0" tIns="0" rIns="0" bIns="0" rtlCol="0" anchor="t"/>
          <a:lstStyle/>
          <a:p>
            <a:pPr marL="0" indent="0" algn="just">
              <a:lnSpc>
                <a:spcPct val="100000"/>
              </a:lnSpc>
              <a:buNone/>
            </a:pPr>
            <a:r>
              <a:rPr lang="en-US" altLang="zh-CN" sz="1600" dirty="0">
                <a:solidFill>
                  <a:schemeClr val="bg1"/>
                </a:solidFill>
                <a:latin typeface="MiSans" pitchFamily="34" charset="-122"/>
                <a:ea typeface="MiSans" pitchFamily="34" charset="-122"/>
                <a:cs typeface="MiSans" pitchFamily="34" charset="-120"/>
              </a:rPr>
              <a:t>In practical applications, VIP tourists are given higher priority. The system will conduct a comprehensive ranking based on the arrival time and personal preferences of the tourists, ensuring that they can enjoy a more personalized guided tour experience and enhancing the satisfaction of the visit.</a:t>
            </a:r>
          </a:p>
        </p:txBody>
      </p:sp>
      <p:pic>
        <p:nvPicPr>
          <p:cNvPr id="16" name="Image 5" descr="https://kimi-img.moonshot.cn/pub/slides/slides_tmpl/image/25-06-01-00:24:42-d0tiqik75iks2gau4l20.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89205" y="2276475"/>
            <a:ext cx="209576" cy="6350"/>
          </a:xfrm>
          <a:prstGeom prst="rect">
            <a:avLst/>
          </a:prstGeom>
        </p:spPr>
      </p:pic>
      <p:pic>
        <p:nvPicPr>
          <p:cNvPr id="17" name="Image 6" descr="https://kimi-img.moonshot.cn/pub/slides/slides_tmpl/image/25-06-01-00:24:42-d0tiqik75iks2gau4l2g.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3993" y="2171700"/>
            <a:ext cx="6351" cy="209550"/>
          </a:xfrm>
          <a:prstGeom prst="rect">
            <a:avLst/>
          </a:prstGeom>
        </p:spPr>
      </p:pic>
      <p:pic>
        <p:nvPicPr>
          <p:cNvPr id="18" name="Image 7" descr="https://kimi-img.moonshot.cn/pub/slides/slides_tmpl/image/25-06-01-00:24:42-d0tiqik75iks2gau4l30.sv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1361" y="4310063"/>
            <a:ext cx="3677110" cy="3175"/>
          </a:xfrm>
          <a:prstGeom prst="rect">
            <a:avLst/>
          </a:prstGeom>
        </p:spPr>
      </p:pic>
      <p:pic>
        <p:nvPicPr>
          <p:cNvPr id="19" name="Image 8" descr="https://kimi-img.moonshot.cn/pub/slides/slides_tmpl/image/25-06-01-00:24:42-d0tiqik75iks2gau4l30.sv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53326" y="4310063"/>
            <a:ext cx="3677110" cy="3175"/>
          </a:xfrm>
          <a:prstGeom prst="rect">
            <a:avLst/>
          </a:prstGeom>
        </p:spPr>
      </p:pic>
      <p:sp>
        <p:nvSpPr>
          <p:cNvPr id="20" name="Shape 9"/>
          <p:cNvSpPr/>
          <p:nvPr/>
        </p:nvSpPr>
        <p:spPr>
          <a:xfrm rot="1260000">
            <a:off x="8008759" y="2861946"/>
            <a:ext cx="2038605" cy="488950"/>
          </a:xfrm>
          <a:prstGeom prst="ellipse">
            <a:avLst/>
          </a:prstGeom>
          <a:solidFill>
            <a:srgbClr val="000000">
              <a:alpha val="0"/>
            </a:srgbClr>
          </a:solidFill>
          <a:ln w="12700">
            <a:solidFill>
              <a:srgbClr val="ADADAD"/>
            </a:solidFill>
            <a:prstDash val="solid"/>
          </a:ln>
        </p:spPr>
      </p:sp>
      <p:sp>
        <p:nvSpPr>
          <p:cNvPr id="21" name="Text 10"/>
          <p:cNvSpPr/>
          <p:nvPr/>
        </p:nvSpPr>
        <p:spPr>
          <a:xfrm rot="1260000">
            <a:off x="8008759" y="3244851"/>
            <a:ext cx="2038605" cy="488950"/>
          </a:xfrm>
          <a:prstGeom prst="rect">
            <a:avLst/>
          </a:prstGeom>
          <a:noFill/>
        </p:spPr>
        <p:txBody>
          <a:bodyPr wrap="square" lIns="22860" tIns="45720" rIns="45720" bIns="22860" rtlCol="0" anchor="t"/>
          <a:lstStyle/>
          <a:p>
            <a:pPr marL="0" indent="0">
              <a:lnSpc>
                <a:spcPct val="100000"/>
              </a:lnSpc>
              <a:buNone/>
            </a:pPr>
            <a:endParaRPr lang="en-US" sz="800" dirty="0"/>
          </a:p>
        </p:txBody>
      </p:sp>
      <p:pic>
        <p:nvPicPr>
          <p:cNvPr id="22" name="Image 9" descr="https://kimi-img.moonshot.cn/pub/slides/slides_tmpl/image/25-06-01-00:24:42-d0tiqik75iks2gau4l3g.sv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139" y="2709545"/>
            <a:ext cx="793849" cy="793750"/>
          </a:xfrm>
          <a:prstGeom prst="rect">
            <a:avLst/>
          </a:prstGeom>
        </p:spPr>
      </p:pic>
      <p:pic>
        <p:nvPicPr>
          <p:cNvPr id="23" name="Image 10" descr="https://kimi-img.moonshot.cn/pub/slides/slides_tmpl/image/25-06-01-00:24:42-d0tiqik75iks2gau4l40.sv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012187" y="2163445"/>
            <a:ext cx="781148" cy="1736725"/>
          </a:xfrm>
          <a:prstGeom prst="rect">
            <a:avLst/>
          </a:prstGeom>
        </p:spPr>
      </p:pic>
      <p:pic>
        <p:nvPicPr>
          <p:cNvPr id="26" name="Image 0" descr="https://kimi-img.moonshot.cn/pub/slides/slides_tmpl/image/25-06-01-00:24:42-d0tiqik75iks2gau4l0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3470" y="1443990"/>
            <a:ext cx="5598160" cy="5612130"/>
          </a:xfrm>
          <a:prstGeom prst="rect">
            <a:avLst/>
          </a:prstGeom>
        </p:spPr>
      </p:pic>
      <p:pic>
        <p:nvPicPr>
          <p:cNvPr id="27" name="图片 26"/>
          <p:cNvPicPr>
            <a:picLocks noChangeAspect="1"/>
          </p:cNvPicPr>
          <p:nvPr/>
        </p:nvPicPr>
        <p:blipFill>
          <a:blip r:embed="rId19"/>
          <a:stretch>
            <a:fillRect/>
          </a:stretch>
        </p:blipFill>
        <p:spPr>
          <a:xfrm>
            <a:off x="1330960" y="4678680"/>
            <a:ext cx="4465955" cy="16986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0" y="0"/>
            <a:ext cx="12191365" cy="18288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descr="/Users/dongzhebin/Library/Containers/com.kingsoft.wpsoffice.mac/Data/Library/Application Support/Kingsoft/office6/.wppai/generateppt/e2caa427-eca7-41d0-b594-c5dab1501550.jpge2caa427-eca7-41d0-b594-c5dab1501550"/>
          <p:cNvPicPr preferRelativeResize="0">
            <a:picLocks noChangeAspect="1"/>
          </p:cNvPicPr>
          <p:nvPr>
            <p:custDataLst>
              <p:tags r:id="rId3"/>
            </p:custDataLst>
          </p:nvPr>
        </p:nvPicPr>
        <p:blipFill>
          <a:blip r:embed="rId10"/>
          <a:srcRect l="618" r="618"/>
          <a:stretch>
            <a:fillRect/>
          </a:stretch>
        </p:blipFill>
        <p:spPr>
          <a:xfrm>
            <a:off x="609603" y="609603"/>
            <a:ext cx="10972800" cy="2844165"/>
          </a:xfrm>
          <a:custGeom>
            <a:avLst/>
            <a:gdLst>
              <a:gd name="connisteX0" fmla="*/ 0 w 152400"/>
              <a:gd name="connsiteY0" fmla="*/ 203197 h 39511"/>
              <a:gd name="connisteX1" fmla="*/ 203197 w 152400"/>
              <a:gd name="connsiteY1" fmla="*/ 0 h 39511"/>
              <a:gd name="connisteX2" fmla="*/ 10769602 w 152400"/>
              <a:gd name="connsiteY2" fmla="*/ 0 h 39511"/>
              <a:gd name="connisteX3" fmla="*/ 10972800 w 152400"/>
              <a:gd name="connsiteY3" fmla="*/ 203197 h 39511"/>
              <a:gd name="connisteX4" fmla="*/ 10972800 w 152400"/>
              <a:gd name="connsiteY4" fmla="*/ 2641601 h 39511"/>
              <a:gd name="connisteX5" fmla="*/ 10769602 w 152400"/>
              <a:gd name="connsiteY5" fmla="*/ 2844798 h 39511"/>
              <a:gd name="connisteX6" fmla="*/ 203197 w 152400"/>
              <a:gd name="connsiteY6" fmla="*/ 2844798 h 39511"/>
              <a:gd name="connisteX7" fmla="*/ 0 w 152400"/>
              <a:gd name="connsiteY7" fmla="*/ 2641601 h 39511"/>
              <a:gd name="connisteX8" fmla="*/ 0 w 152400"/>
              <a:gd name="connsiteY8" fmla="*/ 203197 h 395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844799">
                <a:moveTo>
                  <a:pt x="0" y="203198"/>
                </a:moveTo>
                <a:cubicBezTo>
                  <a:pt x="0" y="90974"/>
                  <a:pt x="90974" y="0"/>
                  <a:pt x="203198" y="0"/>
                </a:cubicBezTo>
                <a:lnTo>
                  <a:pt x="10769602" y="0"/>
                </a:lnTo>
                <a:cubicBezTo>
                  <a:pt x="10881826" y="0"/>
                  <a:pt x="10972800" y="90974"/>
                  <a:pt x="10972800" y="203198"/>
                </a:cubicBezTo>
                <a:lnTo>
                  <a:pt x="10972800" y="2641601"/>
                </a:lnTo>
                <a:cubicBezTo>
                  <a:pt x="10972800" y="2753825"/>
                  <a:pt x="10881826" y="2844799"/>
                  <a:pt x="10769602" y="2844799"/>
                </a:cubicBezTo>
                <a:lnTo>
                  <a:pt x="203198" y="2844799"/>
                </a:lnTo>
                <a:cubicBezTo>
                  <a:pt x="90974" y="2844799"/>
                  <a:pt x="0" y="2753825"/>
                  <a:pt x="0" y="2641601"/>
                </a:cubicBezTo>
                <a:lnTo>
                  <a:pt x="0" y="203198"/>
                </a:lnTo>
                <a:close/>
              </a:path>
            </a:pathLst>
          </a:custGeom>
          <a:blipFill rotWithShape="1">
            <a:blip r:embed="rId11"/>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4"/>
            </p:custDataLst>
          </p:nvPr>
        </p:nvSpPr>
        <p:spPr>
          <a:xfrm>
            <a:off x="1470561" y="3616956"/>
            <a:ext cx="11112500" cy="608965"/>
          </a:xfrm>
          <a:noFill/>
        </p:spPr>
        <p:txBody>
          <a:bodyPr lIns="0" tIns="0" rIns="0" bIns="0" anchor="t">
            <a:noAutofit/>
          </a:bodyPr>
          <a:lstStyle/>
          <a:p>
            <a:pPr>
              <a:lnSpc>
                <a:spcPct val="114000"/>
              </a:lnSpc>
            </a:pPr>
            <a:r>
              <a:rPr lang="en-US" altLang="zh-CN" b="1" dirty="0"/>
              <a:t>Define data structure</a:t>
            </a:r>
            <a:br>
              <a:rPr lang="zh-CN" altLang="en-US" b="1" dirty="0"/>
            </a:br>
            <a:endParaRPr lang="en-US" altLang="zh-CN" sz="3200" b="1" dirty="0">
              <a:solidFill>
                <a:schemeClr val="tx1"/>
              </a:solidFill>
              <a:latin typeface="Microsoft YaHei UI" charset="0"/>
              <a:ea typeface="Microsoft YaHei UI" charset="0"/>
            </a:endParaRPr>
          </a:p>
        </p:txBody>
      </p:sp>
      <p:grpSp>
        <p:nvGrpSpPr>
          <p:cNvPr id="13" name="组合 12"/>
          <p:cNvGrpSpPr/>
          <p:nvPr/>
        </p:nvGrpSpPr>
        <p:grpSpPr>
          <a:xfrm>
            <a:off x="-2244090" y="956945"/>
            <a:ext cx="10896600" cy="5660390"/>
            <a:chOff x="1200" y="8080"/>
            <a:chExt cx="17160" cy="4375"/>
          </a:xfrm>
        </p:grpSpPr>
        <p:sp>
          <p:nvSpPr>
            <p:cNvPr id="7" name="任意多边形 6"/>
            <p:cNvSpPr/>
            <p:nvPr>
              <p:custDataLst>
                <p:tags r:id="rId5"/>
              </p:custDataLst>
            </p:nvPr>
          </p:nvSpPr>
          <p:spPr>
            <a:xfrm>
              <a:off x="5824" y="10695"/>
              <a:ext cx="80"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custDataLst>
                <p:tags r:id="rId6"/>
              </p:custDataLst>
            </p:nvPr>
          </p:nvSpPr>
          <p:spPr>
            <a:xfrm>
              <a:off x="1200" y="8880"/>
              <a:ext cx="8120" cy="960"/>
            </a:xfrm>
            <a:prstGeom prst="rect">
              <a:avLst/>
            </a:prstGeom>
            <a:noFill/>
          </p:spPr>
          <p:txBody>
            <a:bodyPr wrap="square" lIns="0" tIns="0" rIns="0" bIns="0" rtlCol="0" anchor="t">
              <a:noAutofit/>
            </a:bodyPr>
            <a:lstStyle/>
            <a:p>
              <a:pPr algn="l">
                <a:lnSpc>
                  <a:spcPct val="125000"/>
                </a:lnSpc>
              </a:pPr>
              <a:endParaRPr lang="en-US" altLang="en-US" sz="1600">
                <a:solidFill>
                  <a:schemeClr val="tx1"/>
                </a:solidFill>
                <a:latin typeface="Microsoft YaHei UI" charset="0"/>
                <a:ea typeface="Microsoft YaHei UI" charset="0"/>
              </a:endParaRPr>
            </a:p>
          </p:txBody>
        </p:sp>
        <p:sp>
          <p:nvSpPr>
            <p:cNvPr id="11" name="文本框 10"/>
            <p:cNvSpPr txBox="1"/>
            <p:nvPr>
              <p:custDataLst>
                <p:tags r:id="rId7"/>
              </p:custDataLst>
            </p:nvPr>
          </p:nvSpPr>
          <p:spPr>
            <a:xfrm>
              <a:off x="10200" y="8080"/>
              <a:ext cx="8160" cy="640"/>
            </a:xfrm>
            <a:prstGeom prst="rect">
              <a:avLst/>
            </a:prstGeom>
            <a:noFill/>
          </p:spPr>
          <p:txBody>
            <a:bodyPr wrap="square" lIns="0" tIns="0" rIns="0" bIns="0" rtlCol="0" anchor="t">
              <a:noAutofit/>
            </a:bodyPr>
            <a:lstStyle/>
            <a:p>
              <a:pPr algn="l">
                <a:lnSpc>
                  <a:spcPct val="111000"/>
                </a:lnSpc>
              </a:pPr>
              <a:endParaRPr lang="en-US" altLang="en-US" sz="2400">
                <a:solidFill>
                  <a:schemeClr val="tx1"/>
                </a:solidFill>
                <a:latin typeface="Microsoft YaHei UI" charset="0"/>
                <a:ea typeface="Microsoft YaHei UI" charset="0"/>
              </a:endParaRPr>
            </a:p>
          </p:txBody>
        </p:sp>
        <p:sp>
          <p:nvSpPr>
            <p:cNvPr id="12" name="文本框 11"/>
            <p:cNvSpPr txBox="1"/>
            <p:nvPr>
              <p:custDataLst>
                <p:tags r:id="rId8"/>
              </p:custDataLst>
            </p:nvPr>
          </p:nvSpPr>
          <p:spPr>
            <a:xfrm>
              <a:off x="10200" y="8880"/>
              <a:ext cx="8120" cy="960"/>
            </a:xfrm>
            <a:prstGeom prst="rect">
              <a:avLst/>
            </a:prstGeom>
            <a:noFill/>
          </p:spPr>
          <p:txBody>
            <a:bodyPr wrap="square" lIns="0" tIns="0" rIns="0" bIns="0" rtlCol="0" anchor="t">
              <a:noAutofit/>
            </a:bodyPr>
            <a:lstStyle/>
            <a:p>
              <a:pPr algn="l">
                <a:lnSpc>
                  <a:spcPct val="125000"/>
                </a:lnSpc>
              </a:pPr>
              <a:endParaRPr lang="en-US" altLang="en-US" sz="1600">
                <a:solidFill>
                  <a:schemeClr val="tx1"/>
                </a:solidFill>
                <a:latin typeface="Microsoft YaHei UI" charset="0"/>
                <a:ea typeface="Microsoft YaHei UI" charset="0"/>
              </a:endParaRPr>
            </a:p>
          </p:txBody>
        </p:sp>
      </p:grpSp>
      <p:sp>
        <p:nvSpPr>
          <p:cNvPr id="15" name="文本框 14"/>
          <p:cNvSpPr txBox="1"/>
          <p:nvPr/>
        </p:nvSpPr>
        <p:spPr>
          <a:xfrm>
            <a:off x="1252847" y="4476997"/>
            <a:ext cx="10329550" cy="1445629"/>
          </a:xfrm>
          <a:prstGeom prst="rect">
            <a:avLst/>
          </a:prstGeom>
          <a:noFill/>
        </p:spPr>
        <p:txBody>
          <a:bodyPr wrap="square" rtlCol="0">
            <a:noAutofit/>
          </a:bodyPr>
          <a:lstStyle/>
          <a:p>
            <a:pPr>
              <a:lnSpc>
                <a:spcPct val="150000"/>
              </a:lnSpc>
            </a:pPr>
            <a:r>
              <a:rPr lang="en-US" altLang="zh-CN" dirty="0"/>
              <a:t>This project is a system designed for the management and protection of cultural heritage sites. It focuses on efficiently organizing cultural relics, structures within the site, and managing visitor tours. The system uses a tree structure to hierarchically organize cultural relics and a queue structure to manage the visitor flow.</a:t>
            </a:r>
            <a:endParaRPr lang="en-US" altLang="zh-CN" sz="20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p:nvPr>
            <p:custDataLst>
              <p:tags r:id="rId1"/>
            </p:custDataLst>
          </p:nvPr>
        </p:nvPicPr>
        <p:blipFill>
          <a:blip r:embed="rId4"/>
          <a:stretch>
            <a:fillRect/>
          </a:stretch>
        </p:blipFill>
        <p:spPr>
          <a:xfrm>
            <a:off x="-315595" y="0"/>
            <a:ext cx="1250759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Text 0"/>
          <p:cNvSpPr/>
          <p:nvPr/>
        </p:nvSpPr>
        <p:spPr>
          <a:xfrm>
            <a:off x="1923415" y="2832100"/>
            <a:ext cx="4172585" cy="685800"/>
          </a:xfrm>
          <a:prstGeom prst="rect">
            <a:avLst/>
          </a:prstGeom>
          <a:noFill/>
        </p:spPr>
        <p:txBody>
          <a:bodyPr wrap="square" lIns="0" tIns="0" rIns="0" bIns="0" rtlCol="0" anchor="t"/>
          <a:lstStyle/>
          <a:p>
            <a:pPr marL="0" indent="0" algn="l">
              <a:lnSpc>
                <a:spcPct val="100000"/>
              </a:lnSpc>
              <a:buNone/>
            </a:pPr>
            <a:r>
              <a:rPr lang="en-US" altLang="zh-CN" sz="3200" b="1" dirty="0">
                <a:solidFill>
                  <a:srgbClr val="DFDFDF"/>
                </a:solidFill>
                <a:latin typeface="MiSans" pitchFamily="34" charset="-122"/>
                <a:ea typeface="MiSans" pitchFamily="34" charset="-122"/>
                <a:cs typeface="MiSans" pitchFamily="34" charset="-120"/>
              </a:rPr>
              <a:t>Advantages of the dual-index structure</a:t>
            </a:r>
          </a:p>
        </p:txBody>
      </p:sp>
      <p:sp>
        <p:nvSpPr>
          <p:cNvPr id="3" name="Text 1"/>
          <p:cNvSpPr/>
          <p:nvPr/>
        </p:nvSpPr>
        <p:spPr>
          <a:xfrm>
            <a:off x="1923415" y="4572000"/>
            <a:ext cx="3587750" cy="685800"/>
          </a:xfrm>
          <a:prstGeom prst="rect">
            <a:avLst/>
          </a:prstGeom>
          <a:noFill/>
        </p:spPr>
        <p:txBody>
          <a:bodyPr wrap="square" lIns="0" tIns="0" rIns="0" bIns="0" rtlCol="0" anchor="t"/>
          <a:lstStyle/>
          <a:p>
            <a:pPr marL="0" indent="0" algn="l">
              <a:lnSpc>
                <a:spcPct val="100000"/>
              </a:lnSpc>
              <a:buNone/>
            </a:pPr>
            <a:r>
              <a:rPr lang="en-US" altLang="zh-CN" sz="3200" b="1" dirty="0">
                <a:solidFill>
                  <a:srgbClr val="DFDFDF"/>
                </a:solidFill>
                <a:latin typeface="MiSans" pitchFamily="34" charset="-122"/>
                <a:ea typeface="MiSans" pitchFamily="34" charset="-122"/>
                <a:cs typeface="MiSans" pitchFamily="34" charset="-120"/>
              </a:rPr>
              <a:t>Build the code</a:t>
            </a:r>
          </a:p>
        </p:txBody>
      </p:sp>
      <p:sp>
        <p:nvSpPr>
          <p:cNvPr id="4" name="Text 2"/>
          <p:cNvSpPr/>
          <p:nvPr/>
        </p:nvSpPr>
        <p:spPr>
          <a:xfrm>
            <a:off x="6203315" y="948055"/>
            <a:ext cx="5299710" cy="1720850"/>
          </a:xfrm>
          <a:prstGeom prst="rect">
            <a:avLst/>
          </a:prstGeom>
          <a:noFill/>
        </p:spPr>
        <p:txBody>
          <a:bodyPr wrap="square" lIns="0" tIns="0" rIns="0" bIns="0" rtlCol="0" anchor="t"/>
          <a:lstStyle/>
          <a:p>
            <a:pPr marL="0" indent="0" algn="just">
              <a:lnSpc>
                <a:spcPct val="100000"/>
              </a:lnSpc>
              <a:buNone/>
            </a:pPr>
            <a:r>
              <a:rPr lang="en-US" altLang="zh-CN" sz="1200" dirty="0">
                <a:solidFill>
                  <a:schemeClr val="bg1"/>
                </a:solidFill>
              </a:rPr>
              <a:t>The cultural relic tree adopts a dual-index structure. The hash index enables O(1) fast retrieval, while the tree index supports O(log n) classification statistics. The construction code divides cultural relics by era and type. The comparison diagram of the hash table and the tree structure clearly demonstrates its advantages, thereby improving the efficiency of cultural relic management.</a:t>
            </a:r>
          </a:p>
          <a:p>
            <a:pPr marL="0" indent="0" algn="just">
              <a:lnSpc>
                <a:spcPct val="100000"/>
              </a:lnSpc>
              <a:buNone/>
            </a:pPr>
            <a:endParaRPr lang="en-US" dirty="0">
              <a:solidFill>
                <a:schemeClr val="bg1"/>
              </a:solidFill>
              <a:latin typeface="MiSans" pitchFamily="34" charset="-122"/>
              <a:ea typeface="MiSans" pitchFamily="34" charset="-122"/>
              <a:cs typeface="MiSans" pitchFamily="34" charset="-120"/>
            </a:endParaRPr>
          </a:p>
        </p:txBody>
      </p:sp>
      <p:sp>
        <p:nvSpPr>
          <p:cNvPr id="6" name="Text 3"/>
          <p:cNvSpPr/>
          <p:nvPr/>
        </p:nvSpPr>
        <p:spPr>
          <a:xfrm>
            <a:off x="6203315" y="4926965"/>
            <a:ext cx="4754880" cy="1341755"/>
          </a:xfrm>
          <a:prstGeom prst="rect">
            <a:avLst/>
          </a:prstGeom>
          <a:noFill/>
        </p:spPr>
        <p:txBody>
          <a:bodyPr wrap="square" lIns="0" tIns="0" rIns="0" bIns="0" rtlCol="0" anchor="t"/>
          <a:lstStyle/>
          <a:p>
            <a:pPr marL="0" indent="0" algn="just">
              <a:lnSpc>
                <a:spcPct val="100000"/>
              </a:lnSpc>
              <a:buNone/>
            </a:pPr>
            <a:r>
              <a:rPr lang="en-US" altLang="zh-CN" sz="1600" dirty="0">
                <a:solidFill>
                  <a:schemeClr val="bg1"/>
                </a:solidFill>
                <a:latin typeface="MiSans" pitchFamily="34" charset="-122"/>
                <a:ea typeface="MiSans" pitchFamily="34" charset="-122"/>
                <a:cs typeface="MiSans" pitchFamily="34" charset="-120"/>
              </a:rPr>
              <a:t>The code for constructing the artifact tree traverses the list of artifacts, categorizes and stores them into a tree structure based on their era and type, enabling efficient management and querying of the artifacts and providing data support for the system functions.</a:t>
            </a:r>
          </a:p>
        </p:txBody>
      </p:sp>
      <p:pic>
        <p:nvPicPr>
          <p:cNvPr id="7" name="Image 1" descr="https://kimi-img.moonshot.cn/pub/slides/slides_tmpl/image/25-06-01-00:24:24-d0tiqe475iks2gau4kp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5021" y="4446271"/>
            <a:ext cx="10116815" cy="3177"/>
          </a:xfrm>
          <a:prstGeom prst="rect">
            <a:avLst/>
          </a:prstGeom>
        </p:spPr>
      </p:pic>
      <p:sp>
        <p:nvSpPr>
          <p:cNvPr id="8" name="Shape 4"/>
          <p:cNvSpPr/>
          <p:nvPr/>
        </p:nvSpPr>
        <p:spPr>
          <a:xfrm rot="19800000">
            <a:off x="1116409" y="2901413"/>
            <a:ext cx="445631" cy="445575"/>
          </a:xfrm>
          <a:prstGeom prst="ellipse">
            <a:avLst/>
          </a:prstGeom>
          <a:solidFill>
            <a:srgbClr val="171824"/>
          </a:solidFill>
          <a:ln w="12700">
            <a:solidFill>
              <a:srgbClr val="DFDFDF"/>
            </a:solidFill>
            <a:prstDash val="solid"/>
          </a:ln>
        </p:spPr>
      </p:sp>
      <p:sp>
        <p:nvSpPr>
          <p:cNvPr id="9" name="Text 5"/>
          <p:cNvSpPr/>
          <p:nvPr/>
        </p:nvSpPr>
        <p:spPr>
          <a:xfrm rot="19800000">
            <a:off x="1116409" y="2901413"/>
            <a:ext cx="445631" cy="445575"/>
          </a:xfrm>
          <a:prstGeom prst="rect">
            <a:avLst/>
          </a:prstGeom>
          <a:noFill/>
        </p:spPr>
        <p:txBody>
          <a:bodyPr wrap="square" lIns="22860" tIns="45720" rIns="45720" bIns="22860" rtlCol="0" anchor="t"/>
          <a:lstStyle/>
          <a:p>
            <a:pPr marL="0" indent="0">
              <a:lnSpc>
                <a:spcPct val="100000"/>
              </a:lnSpc>
              <a:buNone/>
            </a:pPr>
            <a:endParaRPr lang="en-US" sz="800" dirty="0"/>
          </a:p>
        </p:txBody>
      </p:sp>
      <p:sp>
        <p:nvSpPr>
          <p:cNvPr id="10" name="Text 6"/>
          <p:cNvSpPr/>
          <p:nvPr/>
        </p:nvSpPr>
        <p:spPr>
          <a:xfrm>
            <a:off x="1083076" y="2984501"/>
            <a:ext cx="512298" cy="340784"/>
          </a:xfrm>
          <a:prstGeom prst="rect">
            <a:avLst/>
          </a:prstGeom>
          <a:noFill/>
        </p:spPr>
        <p:txBody>
          <a:bodyPr wrap="square" lIns="0" tIns="0" rIns="0" bIns="0" rtlCol="0" anchor="t"/>
          <a:lstStyle/>
          <a:p>
            <a:pPr marL="0" indent="0" algn="ctr">
              <a:lnSpc>
                <a:spcPct val="100000"/>
              </a:lnSpc>
              <a:buNone/>
            </a:pPr>
            <a:r>
              <a:rPr lang="en-US" sz="1600" dirty="0">
                <a:solidFill>
                  <a:srgbClr val="FFFFFF"/>
                </a:solidFill>
                <a:latin typeface="MiSans" pitchFamily="34" charset="-122"/>
                <a:ea typeface="MiSans" pitchFamily="34" charset="-122"/>
                <a:cs typeface="MiSans" pitchFamily="34" charset="-120"/>
              </a:rPr>
              <a:t>01</a:t>
            </a:r>
            <a:endParaRPr lang="en-US" sz="800" dirty="0"/>
          </a:p>
        </p:txBody>
      </p:sp>
      <p:sp>
        <p:nvSpPr>
          <p:cNvPr id="11" name="Text 7"/>
          <p:cNvSpPr/>
          <p:nvPr/>
        </p:nvSpPr>
        <p:spPr>
          <a:xfrm>
            <a:off x="875616" y="654051"/>
            <a:ext cx="5508255" cy="618067"/>
          </a:xfrm>
          <a:prstGeom prst="rect">
            <a:avLst/>
          </a:prstGeom>
          <a:noFill/>
        </p:spPr>
        <p:txBody>
          <a:bodyPr wrap="square" lIns="0" tIns="0" rIns="0" bIns="0" rtlCol="0" anchor="t"/>
          <a:lstStyle/>
          <a:p>
            <a:pPr marL="0" indent="0" algn="l">
              <a:lnSpc>
                <a:spcPct val="100000"/>
              </a:lnSpc>
              <a:buNone/>
            </a:pPr>
            <a:r>
              <a:rPr lang="en-US" altLang="zh-CN" sz="3600" b="1" spc="300" dirty="0">
                <a:solidFill>
                  <a:schemeClr val="bg1"/>
                </a:solidFill>
                <a:uFillTx/>
                <a:latin typeface="Microsoft YaHei UI" panose="020B0503020204020204" charset="-122"/>
                <a:ea typeface="Microsoft YaHei UI" panose="020B0503020204020204" charset="-122"/>
                <a:cs typeface="+mj-cs"/>
              </a:rPr>
              <a:t>Archaeological Tree Data Structure</a:t>
            </a:r>
          </a:p>
        </p:txBody>
      </p:sp>
      <p:sp>
        <p:nvSpPr>
          <p:cNvPr id="12" name="Shape 8"/>
          <p:cNvSpPr/>
          <p:nvPr/>
        </p:nvSpPr>
        <p:spPr>
          <a:xfrm rot="19800000">
            <a:off x="1116409" y="4641313"/>
            <a:ext cx="445631" cy="445575"/>
          </a:xfrm>
          <a:prstGeom prst="ellipse">
            <a:avLst/>
          </a:prstGeom>
          <a:solidFill>
            <a:srgbClr val="171824"/>
          </a:solidFill>
          <a:ln w="12700">
            <a:solidFill>
              <a:srgbClr val="DFDFDF"/>
            </a:solidFill>
            <a:prstDash val="solid"/>
          </a:ln>
        </p:spPr>
      </p:sp>
      <p:sp>
        <p:nvSpPr>
          <p:cNvPr id="13" name="Text 9"/>
          <p:cNvSpPr/>
          <p:nvPr/>
        </p:nvSpPr>
        <p:spPr>
          <a:xfrm rot="19800000">
            <a:off x="1116409" y="4641313"/>
            <a:ext cx="445631" cy="445575"/>
          </a:xfrm>
          <a:prstGeom prst="rect">
            <a:avLst/>
          </a:prstGeom>
          <a:noFill/>
        </p:spPr>
        <p:txBody>
          <a:bodyPr wrap="square" lIns="22860" tIns="45720" rIns="45720" bIns="22860" rtlCol="0" anchor="t"/>
          <a:lstStyle/>
          <a:p>
            <a:pPr marL="0" indent="0">
              <a:lnSpc>
                <a:spcPct val="100000"/>
              </a:lnSpc>
              <a:buNone/>
            </a:pPr>
            <a:endParaRPr lang="en-US" sz="800" dirty="0"/>
          </a:p>
        </p:txBody>
      </p:sp>
      <p:sp>
        <p:nvSpPr>
          <p:cNvPr id="14" name="Text 10"/>
          <p:cNvSpPr/>
          <p:nvPr/>
        </p:nvSpPr>
        <p:spPr>
          <a:xfrm>
            <a:off x="1083076" y="4724401"/>
            <a:ext cx="512298" cy="340784"/>
          </a:xfrm>
          <a:prstGeom prst="rect">
            <a:avLst/>
          </a:prstGeom>
          <a:noFill/>
        </p:spPr>
        <p:txBody>
          <a:bodyPr wrap="square" lIns="0" tIns="0" rIns="0" bIns="0" rtlCol="0" anchor="t"/>
          <a:lstStyle/>
          <a:p>
            <a:pPr marL="0" indent="0" algn="ctr">
              <a:lnSpc>
                <a:spcPct val="100000"/>
              </a:lnSpc>
              <a:buNone/>
            </a:pPr>
            <a:r>
              <a:rPr lang="en-US" sz="1600" dirty="0">
                <a:solidFill>
                  <a:srgbClr val="FFFFFF"/>
                </a:solidFill>
                <a:latin typeface="MiSans" pitchFamily="34" charset="-122"/>
                <a:ea typeface="MiSans" pitchFamily="34" charset="-122"/>
                <a:cs typeface="MiSans" pitchFamily="34" charset="-120"/>
              </a:rPr>
              <a:t>01</a:t>
            </a:r>
            <a:endParaRPr lang="en-US" sz="800" dirty="0"/>
          </a:p>
        </p:txBody>
      </p:sp>
      <p:pic>
        <p:nvPicPr>
          <p:cNvPr id="15" name="图片 14"/>
          <p:cNvPicPr>
            <a:picLocks noChangeAspect="1"/>
          </p:cNvPicPr>
          <p:nvPr/>
        </p:nvPicPr>
        <p:blipFill>
          <a:blip r:embed="rId7"/>
          <a:stretch>
            <a:fillRect/>
          </a:stretch>
        </p:blipFill>
        <p:spPr>
          <a:xfrm>
            <a:off x="6637655" y="2244725"/>
            <a:ext cx="4430395" cy="2000885"/>
          </a:xfrm>
          <a:prstGeom prst="rect">
            <a:avLst/>
          </a:prstGeom>
        </p:spPr>
      </p:pic>
      <p:pic>
        <p:nvPicPr>
          <p:cNvPr id="16" name="Image 1" descr="https://kimi-img.moonshot.cn/pub/slides/slides_tmpl/image/25-06-01-00:24:24-d0tiqe475iks2gau4kp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6796" y="2126616"/>
            <a:ext cx="10116815" cy="317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p:nvPr>
            <p:custDataLst>
              <p:tags r:id="rId1"/>
            </p:custDataLst>
          </p:nvPr>
        </p:nvPicPr>
        <p:blipFill>
          <a:blip r:embed="rId4"/>
          <a:stretch>
            <a:fillRect/>
          </a:stretch>
        </p:blipFill>
        <p:spPr>
          <a:xfrm>
            <a:off x="-315595" y="0"/>
            <a:ext cx="1250759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pic>
        <p:nvPicPr>
          <p:cNvPr id="2" name="Image 0" descr="https://kimi-img.moonshot.cn/pub/slides/slides_tmpl/image/25-06-01-00:24:55-d0tiqls75iks2gau4l9g.png"/>
          <p:cNvPicPr>
            <a:picLocks noChangeAspect="1"/>
          </p:cNvPicPr>
          <p:nvPr/>
        </p:nvPicPr>
        <p:blipFill>
          <a:blip r:embed="rId5">
            <a:alphaModFix amt="20000"/>
            <a:lum contrast="-6000"/>
          </a:blip>
          <a:stretch>
            <a:fillRect/>
          </a:stretch>
        </p:blipFill>
        <p:spPr>
          <a:xfrm>
            <a:off x="-373380" y="-1270"/>
            <a:ext cx="5074285" cy="6859270"/>
          </a:xfrm>
          <a:prstGeom prst="rect">
            <a:avLst/>
          </a:prstGeom>
        </p:spPr>
      </p:pic>
      <p:pic>
        <p:nvPicPr>
          <p:cNvPr id="4" name="Image 2" descr="https://kimi-img.moonshot.cn/pub/slides/slides_tmpl/image/25-06-01-00:24:47-d0tiqjs75iks2gau4l4g.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3285" y="6175401"/>
            <a:ext cx="158770" cy="4763"/>
          </a:xfrm>
          <a:prstGeom prst="rect">
            <a:avLst/>
          </a:prstGeom>
        </p:spPr>
      </p:pic>
      <p:pic>
        <p:nvPicPr>
          <p:cNvPr id="5" name="Image 3" descr="https://kimi-img.moonshot.cn/pub/slides/slides_tmpl/image/25-06-01-00:24:47-d0tiqjs75iks2gau4l5g.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02694" y="6096000"/>
            <a:ext cx="4763" cy="158750"/>
          </a:xfrm>
          <a:prstGeom prst="rect">
            <a:avLst/>
          </a:prstGeom>
        </p:spPr>
      </p:pic>
      <p:sp>
        <p:nvSpPr>
          <p:cNvPr id="7" name="Text 1"/>
          <p:cNvSpPr/>
          <p:nvPr/>
        </p:nvSpPr>
        <p:spPr>
          <a:xfrm>
            <a:off x="6457964" y="2089150"/>
            <a:ext cx="2108464" cy="654050"/>
          </a:xfrm>
          <a:prstGeom prst="rect">
            <a:avLst/>
          </a:prstGeom>
          <a:noFill/>
        </p:spPr>
        <p:txBody>
          <a:bodyPr wrap="square" lIns="22860" tIns="45720" rIns="45720" bIns="22860" rtlCol="0" anchor="t"/>
          <a:lstStyle/>
          <a:p>
            <a:pPr marL="0" indent="0">
              <a:lnSpc>
                <a:spcPct val="100000"/>
              </a:lnSpc>
              <a:buNone/>
            </a:pPr>
            <a:endParaRPr lang="en-US" sz="800" dirty="0"/>
          </a:p>
        </p:txBody>
      </p:sp>
      <p:sp>
        <p:nvSpPr>
          <p:cNvPr id="8" name="Text 2"/>
          <p:cNvSpPr/>
          <p:nvPr/>
        </p:nvSpPr>
        <p:spPr>
          <a:xfrm>
            <a:off x="4963160" y="713105"/>
            <a:ext cx="2720340" cy="635000"/>
          </a:xfrm>
          <a:prstGeom prst="rect">
            <a:avLst/>
          </a:prstGeom>
          <a:noFill/>
        </p:spPr>
        <p:txBody>
          <a:bodyPr wrap="square" lIns="0" tIns="0" rIns="0" bIns="0" rtlCol="0" anchor="t"/>
          <a:lstStyle/>
          <a:p>
            <a:pPr marL="0" indent="0" algn="ctr">
              <a:lnSpc>
                <a:spcPct val="100000"/>
              </a:lnSpc>
              <a:buNone/>
            </a:pPr>
            <a:r>
              <a:rPr lang="en-US" altLang="zh-CN" sz="2400" b="1" dirty="0">
                <a:solidFill>
                  <a:schemeClr val="bg1"/>
                </a:solidFill>
                <a:latin typeface="MiSans" pitchFamily="34" charset="-122"/>
                <a:ea typeface="MiSans" pitchFamily="34" charset="-122"/>
                <a:cs typeface="MiSans" pitchFamily="34" charset="-120"/>
              </a:rPr>
              <a:t>Dual-view synchronization logic</a:t>
            </a:r>
          </a:p>
        </p:txBody>
      </p:sp>
      <p:sp>
        <p:nvSpPr>
          <p:cNvPr id="9" name="Text 3"/>
          <p:cNvSpPr/>
          <p:nvPr/>
        </p:nvSpPr>
        <p:spPr>
          <a:xfrm>
            <a:off x="3879215" y="1969135"/>
            <a:ext cx="4686935" cy="2472055"/>
          </a:xfrm>
          <a:prstGeom prst="rect">
            <a:avLst/>
          </a:prstGeom>
          <a:noFill/>
        </p:spPr>
        <p:txBody>
          <a:bodyPr wrap="square" lIns="0" tIns="0" rIns="0" bIns="0" rtlCol="0" anchor="t"/>
          <a:lstStyle/>
          <a:p>
            <a:pPr marL="0" indent="0" algn="just">
              <a:lnSpc>
                <a:spcPct val="100000"/>
              </a:lnSpc>
              <a:buNone/>
            </a:pPr>
            <a:r>
              <a:rPr lang="en-US" altLang="zh-CN" sz="1400" dirty="0">
                <a:solidFill>
                  <a:schemeClr val="bg1"/>
                </a:solidFill>
                <a:latin typeface="MiSans" pitchFamily="34" charset="-122"/>
                <a:ea typeface="MiSans" pitchFamily="34" charset="-122"/>
                <a:cs typeface="MiSans" pitchFamily="34" charset="-120"/>
              </a:rPr>
              <a:t>The GUI design achieves dual-view synchronization. Clicking on the Canvas enables selection of TreeView items. After editing the cultural relics, the Canvas is updated in real time. The code logic clearly defines the view synchronization mechanism. Interface screenshots mark the click hot zones, presenting the interactive effect intuitively and enhancing the user experience.</a:t>
            </a:r>
          </a:p>
        </p:txBody>
      </p:sp>
      <p:pic>
        <p:nvPicPr>
          <p:cNvPr id="12" name="Image 6" descr="https://kimi-img.moonshot.cn/pub/slides/slides_tmpl/image/25-06-01-00:24:47-d0tiqjs75iks2gau4l4g.sv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89105" y="6175401"/>
            <a:ext cx="158770" cy="4763"/>
          </a:xfrm>
          <a:prstGeom prst="rect">
            <a:avLst/>
          </a:prstGeom>
        </p:spPr>
      </p:pic>
      <p:pic>
        <p:nvPicPr>
          <p:cNvPr id="13" name="Image 7" descr="https://kimi-img.moonshot.cn/pub/slides/slides_tmpl/image/25-06-01-00:24:47-d0tiqjs75iks2gau4l5g.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68515" y="6096000"/>
            <a:ext cx="4763" cy="158750"/>
          </a:xfrm>
          <a:prstGeom prst="rect">
            <a:avLst/>
          </a:prstGeom>
        </p:spPr>
      </p:pic>
      <p:sp>
        <p:nvSpPr>
          <p:cNvPr id="15" name="Text 5"/>
          <p:cNvSpPr/>
          <p:nvPr/>
        </p:nvSpPr>
        <p:spPr>
          <a:xfrm>
            <a:off x="9011920" y="1701800"/>
            <a:ext cx="2108200" cy="784860"/>
          </a:xfrm>
          <a:prstGeom prst="rect">
            <a:avLst/>
          </a:prstGeom>
          <a:noFill/>
        </p:spPr>
        <p:txBody>
          <a:bodyPr wrap="square" lIns="22860" tIns="45720" rIns="45720" bIns="22860" rtlCol="0" anchor="t"/>
          <a:lstStyle/>
          <a:p>
            <a:pPr marL="0" indent="0">
              <a:lnSpc>
                <a:spcPct val="100000"/>
              </a:lnSpc>
              <a:buNone/>
            </a:pPr>
            <a:endParaRPr lang="en-US" sz="800" dirty="0"/>
          </a:p>
        </p:txBody>
      </p:sp>
      <p:sp>
        <p:nvSpPr>
          <p:cNvPr id="16" name="Text 6"/>
          <p:cNvSpPr/>
          <p:nvPr/>
        </p:nvSpPr>
        <p:spPr>
          <a:xfrm>
            <a:off x="9472930" y="1066800"/>
            <a:ext cx="1647190" cy="635000"/>
          </a:xfrm>
          <a:prstGeom prst="rect">
            <a:avLst/>
          </a:prstGeom>
          <a:noFill/>
        </p:spPr>
        <p:txBody>
          <a:bodyPr wrap="square" lIns="0" tIns="0" rIns="0" bIns="0" rtlCol="0" anchor="t"/>
          <a:lstStyle/>
          <a:p>
            <a:pPr marL="0" indent="0" algn="ctr">
              <a:lnSpc>
                <a:spcPct val="100000"/>
              </a:lnSpc>
              <a:buNone/>
            </a:pPr>
            <a:r>
              <a:rPr lang="en-US" altLang="zh-CN" sz="2400" dirty="0">
                <a:solidFill>
                  <a:schemeClr val="bg1"/>
                </a:solidFill>
                <a:latin typeface="MiSans" pitchFamily="34" charset="-122"/>
                <a:ea typeface="MiSans" pitchFamily="34" charset="-122"/>
                <a:cs typeface="MiSans" pitchFamily="34" charset="-120"/>
              </a:rPr>
              <a:t>Interactive code</a:t>
            </a:r>
          </a:p>
        </p:txBody>
      </p:sp>
      <p:sp>
        <p:nvSpPr>
          <p:cNvPr id="17" name="Text 7"/>
          <p:cNvSpPr/>
          <p:nvPr/>
        </p:nvSpPr>
        <p:spPr>
          <a:xfrm>
            <a:off x="9298692" y="2486661"/>
            <a:ext cx="2142335" cy="2472267"/>
          </a:xfrm>
          <a:prstGeom prst="rect">
            <a:avLst/>
          </a:prstGeom>
          <a:noFill/>
        </p:spPr>
        <p:txBody>
          <a:bodyPr wrap="square" lIns="0" tIns="0" rIns="0" bIns="0" rtlCol="0" anchor="t"/>
          <a:lstStyle/>
          <a:p>
            <a:pPr marL="0" indent="0" algn="just">
              <a:lnSpc>
                <a:spcPct val="100000"/>
              </a:lnSpc>
              <a:buNone/>
            </a:pPr>
            <a:r>
              <a:rPr lang="en-US" altLang="zh-CN" sz="1600" dirty="0">
                <a:solidFill>
                  <a:schemeClr val="bg1"/>
                </a:solidFill>
                <a:latin typeface="MiSans" pitchFamily="34" charset="-122"/>
                <a:ea typeface="MiSans" pitchFamily="34" charset="-122"/>
                <a:cs typeface="MiSans" pitchFamily="34" charset="-120"/>
              </a:rPr>
              <a:t>By binding events and callback functions, the synchronization of Canvas clicks and TreeView selections is achieved, as well as the real-time update of the Canvas after the editing of cultural relics, ensuring immediate feedback for user operations and enhancing the smoothness of interaction.</a:t>
            </a:r>
          </a:p>
        </p:txBody>
      </p:sp>
      <p:sp>
        <p:nvSpPr>
          <p:cNvPr id="19" name="Text 8"/>
          <p:cNvSpPr/>
          <p:nvPr/>
        </p:nvSpPr>
        <p:spPr>
          <a:xfrm>
            <a:off x="144145" y="253365"/>
            <a:ext cx="4556760" cy="668655"/>
          </a:xfrm>
          <a:prstGeom prst="rect">
            <a:avLst/>
          </a:prstGeom>
          <a:noFill/>
        </p:spPr>
        <p:txBody>
          <a:bodyPr wrap="square" lIns="0" tIns="0" rIns="0" bIns="0" rtlCol="0" anchor="t"/>
          <a:lstStyle/>
          <a:p>
            <a:pPr marL="0" indent="0" algn="l">
              <a:lnSpc>
                <a:spcPct val="100000"/>
              </a:lnSpc>
              <a:buNone/>
            </a:pPr>
            <a:r>
              <a:rPr lang="en-US" altLang="zh-CN" sz="4800" b="1" spc="300" dirty="0">
                <a:solidFill>
                  <a:schemeClr val="bg1"/>
                </a:solidFill>
                <a:uFillTx/>
                <a:latin typeface="Microsoft YaHei UI" panose="020B0503020204020204" charset="-122"/>
                <a:ea typeface="Microsoft YaHei UI" panose="020B0503020204020204" charset="-122"/>
                <a:cs typeface="+mj-cs"/>
              </a:rPr>
              <a:t>Core GUI interaction</a:t>
            </a:r>
          </a:p>
        </p:txBody>
      </p:sp>
      <p:cxnSp>
        <p:nvCxnSpPr>
          <p:cNvPr id="23" name="直接连接符 22"/>
          <p:cNvCxnSpPr/>
          <p:nvPr/>
        </p:nvCxnSpPr>
        <p:spPr>
          <a:xfrm>
            <a:off x="8855710" y="973455"/>
            <a:ext cx="0" cy="5207000"/>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pic>
        <p:nvPicPr>
          <p:cNvPr id="25" name="图片 24"/>
          <p:cNvPicPr>
            <a:picLocks noChangeAspect="1"/>
          </p:cNvPicPr>
          <p:nvPr/>
        </p:nvPicPr>
        <p:blipFill>
          <a:blip r:embed="rId10"/>
          <a:stretch>
            <a:fillRect/>
          </a:stretch>
        </p:blipFill>
        <p:spPr>
          <a:xfrm>
            <a:off x="3990340" y="3621405"/>
            <a:ext cx="4686300" cy="21297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p:nvPr>
            <p:custDataLst>
              <p:tags r:id="rId1"/>
            </p:custDataLst>
          </p:nvPr>
        </p:nvPicPr>
        <p:blipFill>
          <a:blip r:embed="rId4"/>
          <a:stretch>
            <a:fillRect/>
          </a:stretch>
        </p:blipFill>
        <p:spPr>
          <a:xfrm>
            <a:off x="0" y="0"/>
            <a:ext cx="1250759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Text 0"/>
          <p:cNvSpPr/>
          <p:nvPr/>
        </p:nvSpPr>
        <p:spPr>
          <a:xfrm>
            <a:off x="678815" y="381000"/>
            <a:ext cx="7991475" cy="668655"/>
          </a:xfrm>
          <a:prstGeom prst="rect">
            <a:avLst/>
          </a:prstGeom>
          <a:noFill/>
        </p:spPr>
        <p:txBody>
          <a:bodyPr wrap="square" lIns="0" tIns="0" rIns="0" bIns="0" rtlCol="0" anchor="t"/>
          <a:lstStyle/>
          <a:p>
            <a:pPr marL="0" indent="0" algn="l">
              <a:lnSpc>
                <a:spcPct val="100000"/>
              </a:lnSpc>
              <a:buNone/>
            </a:pPr>
            <a:r>
              <a:rPr lang="en-US" altLang="zh-CN" sz="3200" dirty="0">
                <a:solidFill>
                  <a:schemeClr val="bg1"/>
                </a:solidFill>
              </a:rPr>
              <a:t>Performance optimization techniques</a:t>
            </a:r>
          </a:p>
        </p:txBody>
      </p:sp>
      <p:pic>
        <p:nvPicPr>
          <p:cNvPr id="3" name="Image 0" descr="https://kimi-img.moonshot.cn/pub/slides/slides_tmpl/image/25-06-01-00:24:48-d0tiqk475iks2gau4l8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4836" y="2270443"/>
            <a:ext cx="2260883" cy="3175"/>
          </a:xfrm>
          <a:prstGeom prst="rect">
            <a:avLst/>
          </a:prstGeom>
        </p:spPr>
      </p:pic>
      <p:sp>
        <p:nvSpPr>
          <p:cNvPr id="4" name="Text 1"/>
          <p:cNvSpPr/>
          <p:nvPr/>
        </p:nvSpPr>
        <p:spPr>
          <a:xfrm>
            <a:off x="470535" y="2070735"/>
            <a:ext cx="5047615" cy="4110355"/>
          </a:xfrm>
          <a:prstGeom prst="rect">
            <a:avLst/>
          </a:prstGeom>
          <a:noFill/>
        </p:spPr>
        <p:txBody>
          <a:bodyPr wrap="square" lIns="0" tIns="0" rIns="0" bIns="0" rtlCol="0" anchor="t"/>
          <a:lstStyle/>
          <a:p>
            <a:pPr marL="0" indent="0" algn="just">
              <a:lnSpc>
                <a:spcPct val="100000"/>
              </a:lnSpc>
              <a:buNone/>
            </a:pPr>
            <a:r>
              <a:rPr lang="en-US" altLang="zh-CN" sz="1600" dirty="0">
                <a:solidFill>
                  <a:schemeClr val="bg1"/>
                </a:solidFill>
                <a:latin typeface="MiSans" pitchFamily="34" charset="-122"/>
                <a:ea typeface="MiSans" pitchFamily="34" charset="-122"/>
                <a:cs typeface="MiSans" pitchFamily="34" charset="-120"/>
              </a:rPr>
              <a:t>The system employs three optimization techniques: delayed loading, caching of calculation results, and event debouncing. Delayed loading renders cultural relics in batches, caching of calculation results avoids redundant calculations, and event debouncing reduces invalid operations, significantly enhancing the system performance.</a:t>
            </a:r>
          </a:p>
        </p:txBody>
      </p:sp>
      <p:sp>
        <p:nvSpPr>
          <p:cNvPr id="5" name="Text 2"/>
          <p:cNvSpPr/>
          <p:nvPr/>
        </p:nvSpPr>
        <p:spPr>
          <a:xfrm>
            <a:off x="521335" y="1217295"/>
            <a:ext cx="4997450" cy="685800"/>
          </a:xfrm>
          <a:prstGeom prst="rect">
            <a:avLst/>
          </a:prstGeom>
          <a:noFill/>
        </p:spPr>
        <p:txBody>
          <a:bodyPr wrap="square" lIns="0" tIns="0" rIns="0" bIns="0" rtlCol="0" anchor="t"/>
          <a:lstStyle/>
          <a:p>
            <a:pPr marL="0" indent="0" algn="l">
              <a:lnSpc>
                <a:spcPct val="100000"/>
              </a:lnSpc>
              <a:buNone/>
            </a:pPr>
            <a:r>
              <a:rPr lang="en-US" altLang="zh-CN" sz="2800" b="1" dirty="0">
                <a:solidFill>
                  <a:schemeClr val="bg1"/>
                </a:solidFill>
                <a:latin typeface="MiSans" pitchFamily="34" charset="-122"/>
                <a:ea typeface="MiSans" pitchFamily="34" charset="-122"/>
                <a:cs typeface="MiSans" pitchFamily="34" charset="-120"/>
              </a:rPr>
              <a:t>Introduction to Optimization Methods</a:t>
            </a:r>
          </a:p>
        </p:txBody>
      </p:sp>
      <p:pic>
        <p:nvPicPr>
          <p:cNvPr id="6" name="Image 1" descr="https://kimi-img.moonshot.cn/pub/slides/slides_tmpl/image/25-06-01-00:24:48-d0tiqk475iks2gau4l8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1887" y="3318193"/>
            <a:ext cx="2260883" cy="3175"/>
          </a:xfrm>
          <a:prstGeom prst="rect">
            <a:avLst/>
          </a:prstGeom>
        </p:spPr>
      </p:pic>
      <p:sp>
        <p:nvSpPr>
          <p:cNvPr id="7" name="Text 3"/>
          <p:cNvSpPr/>
          <p:nvPr/>
        </p:nvSpPr>
        <p:spPr>
          <a:xfrm>
            <a:off x="6228080" y="2070735"/>
            <a:ext cx="4998085" cy="2192020"/>
          </a:xfrm>
          <a:prstGeom prst="rect">
            <a:avLst/>
          </a:prstGeom>
          <a:noFill/>
        </p:spPr>
        <p:txBody>
          <a:bodyPr wrap="square" lIns="0" tIns="0" rIns="0" bIns="0" rtlCol="0" anchor="t"/>
          <a:lstStyle/>
          <a:p>
            <a:pPr marL="0" indent="0" algn="just">
              <a:lnSpc>
                <a:spcPct val="100000"/>
              </a:lnSpc>
              <a:buNone/>
            </a:pPr>
            <a:r>
              <a:rPr lang="en-US" altLang="zh-CN" sz="1600" dirty="0">
                <a:solidFill>
                  <a:schemeClr val="bg1"/>
                </a:solidFill>
                <a:latin typeface="MiSans" pitchFamily="34" charset="-122"/>
                <a:ea typeface="MiSans" pitchFamily="34" charset="-122"/>
                <a:cs typeface="MiSans" pitchFamily="34" charset="-120"/>
              </a:rPr>
              <a:t>Lazy loading is achieved through batch rendering of the artifacts. The cached calculation results use the LRU cache decorator. Event debouncing reduces invalid triggers through merging operations. The comparison curves of memory/CPU usage before and after optimization visually display the optimization effect.</a:t>
            </a:r>
          </a:p>
        </p:txBody>
      </p:sp>
      <p:sp>
        <p:nvSpPr>
          <p:cNvPr id="8" name="Text 4"/>
          <p:cNvSpPr/>
          <p:nvPr/>
        </p:nvSpPr>
        <p:spPr>
          <a:xfrm>
            <a:off x="6170930" y="1384935"/>
            <a:ext cx="5302885" cy="685800"/>
          </a:xfrm>
          <a:prstGeom prst="rect">
            <a:avLst/>
          </a:prstGeom>
          <a:noFill/>
        </p:spPr>
        <p:txBody>
          <a:bodyPr wrap="square" lIns="0" tIns="0" rIns="0" bIns="0" rtlCol="0" anchor="t"/>
          <a:lstStyle/>
          <a:p>
            <a:pPr marL="0" indent="0" algn="l">
              <a:lnSpc>
                <a:spcPct val="100000"/>
              </a:lnSpc>
              <a:buNone/>
            </a:pPr>
            <a:r>
              <a:rPr lang="en-US" altLang="zh-CN" sz="2800" b="1" dirty="0">
                <a:solidFill>
                  <a:schemeClr val="bg1"/>
                </a:solidFill>
                <a:latin typeface="MiSans" pitchFamily="34" charset="-122"/>
                <a:ea typeface="MiSans" pitchFamily="34" charset="-122"/>
                <a:cs typeface="MiSans" pitchFamily="34" charset="-120"/>
              </a:rPr>
              <a:t>Specific implementation code</a:t>
            </a:r>
          </a:p>
        </p:txBody>
      </p:sp>
      <p:pic>
        <p:nvPicPr>
          <p:cNvPr id="12" name="Image 5" descr="https://kimi-img.moonshot.cn/pub/slides/slides_tmpl/image/25-06-01-00:24:55-d0tiqls75iks2gau4l9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60777" y="485775"/>
            <a:ext cx="209576" cy="6350"/>
          </a:xfrm>
          <a:prstGeom prst="rect">
            <a:avLst/>
          </a:prstGeom>
        </p:spPr>
      </p:pic>
      <p:pic>
        <p:nvPicPr>
          <p:cNvPr id="13" name="Image 6" descr="https://kimi-img.moonshot.cn/pub/slides/slides_tmpl/image/25-06-01-00:24:55-d0tiqls75iks2gau4la0.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65565" y="381000"/>
            <a:ext cx="6351" cy="209550"/>
          </a:xfrm>
          <a:prstGeom prst="rect">
            <a:avLst/>
          </a:prstGeom>
        </p:spPr>
      </p:pic>
      <p:cxnSp>
        <p:nvCxnSpPr>
          <p:cNvPr id="16" name="直接连接符 15"/>
          <p:cNvCxnSpPr/>
          <p:nvPr/>
        </p:nvCxnSpPr>
        <p:spPr>
          <a:xfrm>
            <a:off x="5873115" y="2070735"/>
            <a:ext cx="0" cy="3867785"/>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11"/>
          <a:stretch>
            <a:fillRect/>
          </a:stretch>
        </p:blipFill>
        <p:spPr>
          <a:xfrm>
            <a:off x="519430" y="4074795"/>
            <a:ext cx="5095875" cy="1381125"/>
          </a:xfrm>
          <a:prstGeom prst="rect">
            <a:avLst/>
          </a:prstGeom>
        </p:spPr>
      </p:pic>
      <p:pic>
        <p:nvPicPr>
          <p:cNvPr id="18" name="图片 17"/>
          <p:cNvPicPr>
            <a:picLocks noChangeAspect="1"/>
          </p:cNvPicPr>
          <p:nvPr/>
        </p:nvPicPr>
        <p:blipFill>
          <a:blip r:embed="rId12"/>
          <a:stretch>
            <a:fillRect/>
          </a:stretch>
        </p:blipFill>
        <p:spPr>
          <a:xfrm>
            <a:off x="6130925" y="4074795"/>
            <a:ext cx="5894705" cy="13093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a:xfrm>
            <a:off x="3733800" y="2819400"/>
            <a:ext cx="7588250" cy="1219200"/>
          </a:xfrm>
        </p:spPr>
        <p:txBody>
          <a:bodyPr/>
          <a:lstStyle/>
          <a:p>
            <a:pPr>
              <a:lnSpc>
                <a:spcPct val="111000"/>
              </a:lnSpc>
            </a:pPr>
            <a:r>
              <a:rPr lang="en-US" altLang="zh-CN" b="1" dirty="0"/>
              <a:t>Additional functions</a:t>
            </a:r>
          </a:p>
        </p:txBody>
      </p:sp>
      <p:sp>
        <p:nvSpPr>
          <p:cNvPr id="3" name="文本占位符 2"/>
          <p:cNvSpPr>
            <a:spLocks noGrp="1"/>
          </p:cNvSpPr>
          <p:nvPr>
            <p:ph type="body" idx="14"/>
            <p:custDataLst>
              <p:tags r:id="rId3"/>
            </p:custDataLst>
          </p:nvPr>
        </p:nvSpPr>
        <p:spPr/>
        <p:txBody>
          <a:bodyPr/>
          <a:lstStyle/>
          <a:p>
            <a:r>
              <a:rPr lang="en-US" altLang="en-US" dirty="0"/>
              <a:t>04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custDataLst>
              <p:tags r:id="rId2"/>
            </p:custDataLst>
          </p:nvPr>
        </p:nvPicPr>
        <p:blipFill>
          <a:blip r:embed="rId2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lstStyle/>
          <a:p>
            <a:pPr>
              <a:lnSpc>
                <a:spcPct val="114000"/>
              </a:lnSpc>
            </a:pPr>
            <a:r>
              <a:rPr lang="en-US" altLang="zh-CN" sz="4400" b="1" dirty="0">
                <a:solidFill>
                  <a:schemeClr val="tx1"/>
                </a:solidFill>
                <a:latin typeface="Microsoft YaHei UI" charset="0"/>
                <a:ea typeface="Microsoft YaHei UI" charset="0"/>
              </a:rPr>
              <a:t>4.1 Interactive Site Map</a:t>
            </a:r>
          </a:p>
        </p:txBody>
      </p:sp>
      <p:sp>
        <p:nvSpPr>
          <p:cNvPr id="28" name="任意多边形 27"/>
          <p:cNvSpPr/>
          <p:nvPr>
            <p:custDataLst>
              <p:tags r:id="rId4"/>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9" name="组合 28"/>
          <p:cNvGrpSpPr/>
          <p:nvPr/>
        </p:nvGrpSpPr>
        <p:grpSpPr>
          <a:xfrm>
            <a:off x="609603" y="1829432"/>
            <a:ext cx="10972797" cy="4418965"/>
            <a:chOff x="960" y="2880"/>
            <a:chExt cx="17280" cy="6959"/>
          </a:xfrm>
        </p:grpSpPr>
        <p:sp>
          <p:nvSpPr>
            <p:cNvPr id="4" name="任意多边形 3"/>
            <p:cNvSpPr/>
            <p:nvPr>
              <p:custDataLst>
                <p:tags r:id="rId5"/>
              </p:custDataLst>
            </p:nvPr>
          </p:nvSpPr>
          <p:spPr>
            <a:xfrm>
              <a:off x="96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Users/dongzhebin/Library/Containers/com.kingsoft.wpsoffice.mac/Data/Library/Application Support/Kingsoft/office6/.wppai/generateppt/d13b5e22-b62c-46c3-9560-4fe6fe33e086.jpgd13b5e22-b62c-46c3-9560-4fe6fe33e086"/>
            <p:cNvPicPr preferRelativeResize="0">
              <a:picLocks noChangeAspect="1"/>
            </p:cNvPicPr>
            <p:nvPr>
              <p:custDataLst>
                <p:tags r:id="rId6"/>
              </p:custDataLst>
            </p:nvPr>
          </p:nvPicPr>
          <p:blipFill>
            <a:blip r:embed="rId23"/>
            <a:srcRect/>
            <a:stretch>
              <a:fillRect/>
            </a:stretch>
          </p:blipFill>
          <p:spPr>
            <a:xfrm>
              <a:off x="144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0" name="任意多边形 9"/>
            <p:cNvSpPr/>
            <p:nvPr>
              <p:custDataLst>
                <p:tags r:id="rId7"/>
              </p:custDataLst>
            </p:nvPr>
          </p:nvSpPr>
          <p:spPr>
            <a:xfrm>
              <a:off x="96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descr="/Users/dongzhebin/Library/Containers/com.kingsoft.wpsoffice.mac/Data/Library/Application Support/Kingsoft/office6/.wppai/generateppt/fbdbb815-1526-4664-baff-e137e0d2c603.jpgfbdbb815-1526-4664-baff-e137e0d2c603"/>
            <p:cNvPicPr preferRelativeResize="0">
              <a:picLocks noChangeAspect="1"/>
            </p:cNvPicPr>
            <p:nvPr>
              <p:custDataLst>
                <p:tags r:id="rId8"/>
              </p:custDataLst>
            </p:nvPr>
          </p:nvPicPr>
          <p:blipFill>
            <a:blip r:embed="rId25"/>
            <a:srcRect/>
            <a:stretch>
              <a:fillRect/>
            </a:stretch>
          </p:blipFill>
          <p:spPr>
            <a:xfrm>
              <a:off x="144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9"/>
              </p:custDataLst>
            </p:nvPr>
          </p:nvSpPr>
          <p:spPr>
            <a:xfrm>
              <a:off x="3840" y="3280"/>
              <a:ext cx="5280" cy="640"/>
            </a:xfrm>
            <a:prstGeom prst="rect">
              <a:avLst/>
            </a:prstGeom>
            <a:noFill/>
          </p:spPr>
          <p:txBody>
            <a:bodyPr wrap="square" lIns="0" tIns="0" rIns="0" bIns="0" rtlCol="0" anchor="t">
              <a:noAutofit/>
            </a:bodyPr>
            <a:lstStyle/>
            <a:p>
              <a:pPr algn="l"/>
              <a:r>
                <a:rPr lang="en-US" altLang="zh-CN" sz="2400" b="1" i="0" dirty="0">
                  <a:solidFill>
                    <a:srgbClr val="000000"/>
                  </a:solidFill>
                  <a:effectLst/>
                  <a:latin typeface="Inter"/>
                </a:rPr>
                <a:t>Interactive Site Map - Overview</a:t>
              </a:r>
            </a:p>
          </p:txBody>
        </p:sp>
        <p:sp>
          <p:nvSpPr>
            <p:cNvPr id="16" name="任意多边形 15"/>
            <p:cNvSpPr/>
            <p:nvPr>
              <p:custDataLst>
                <p:tags r:id="rId10"/>
              </p:custDataLst>
            </p:nvPr>
          </p:nvSpPr>
          <p:spPr>
            <a:xfrm>
              <a:off x="972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7" name="图片 16" descr="/Users/dongzhebin/Library/Containers/com.kingsoft.wpsoffice.mac/Data/Library/Application Support/Kingsoft/office6/.wppai/generateppt/e7b5b441-bf17-4b00-8455-308b2b40d1ca.jpge7b5b441-bf17-4b00-8455-308b2b40d1ca"/>
            <p:cNvPicPr preferRelativeResize="0">
              <a:picLocks noChangeAspect="1"/>
            </p:cNvPicPr>
            <p:nvPr>
              <p:custDataLst>
                <p:tags r:id="rId11"/>
              </p:custDataLst>
            </p:nvPr>
          </p:nvPicPr>
          <p:blipFill>
            <a:blip r:embed="rId26"/>
            <a:srcRect/>
            <a:stretch>
              <a:fillRect/>
            </a:stretch>
          </p:blipFill>
          <p:spPr>
            <a:xfrm>
              <a:off x="1020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9" name="文本框 8"/>
            <p:cNvSpPr txBox="1"/>
            <p:nvPr>
              <p:custDataLst>
                <p:tags r:id="rId12"/>
              </p:custDataLst>
            </p:nvPr>
          </p:nvSpPr>
          <p:spPr>
            <a:xfrm>
              <a:off x="3840" y="4240"/>
              <a:ext cx="5240" cy="1440"/>
            </a:xfrm>
            <a:prstGeom prst="rect">
              <a:avLst/>
            </a:prstGeom>
            <a:noFill/>
          </p:spPr>
          <p:txBody>
            <a:bodyPr wrap="square" lIns="0" tIns="0" rIns="0" bIns="0" rtlCol="0" anchor="t">
              <a:noAutofit/>
            </a:bodyPr>
            <a:lstStyle/>
            <a:p>
              <a:pPr algn="l">
                <a:lnSpc>
                  <a:spcPct val="125000"/>
                </a:lnSpc>
              </a:pPr>
              <a:r>
                <a:rPr lang="en-US" altLang="zh-CN" sz="1600" dirty="0">
                  <a:solidFill>
                    <a:schemeClr val="tx1"/>
                  </a:solidFill>
                  <a:latin typeface="Microsoft YaHei UI" charset="0"/>
                  <a:ea typeface="Microsoft YaHei UI" charset="0"/>
                </a:rPr>
                <a:t>Provide an intuitive operation interface, enabling users to easily view, edit and delete the information of cultural relics.</a:t>
              </a:r>
            </a:p>
          </p:txBody>
        </p:sp>
        <p:sp>
          <p:nvSpPr>
            <p:cNvPr id="22" name="任意多边形 21"/>
            <p:cNvSpPr/>
            <p:nvPr>
              <p:custDataLst>
                <p:tags r:id="rId13"/>
              </p:custDataLst>
            </p:nvPr>
          </p:nvSpPr>
          <p:spPr>
            <a:xfrm>
              <a:off x="972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3" name="图片 22" descr="/Users/dongzhebin/Library/Containers/com.kingsoft.wpsoffice.mac/Data/Library/Application Support/Kingsoft/office6/.wppai/generateppt/0eeae2ce-1cf0-4b61-9f46-99a0c63f9555.jpg0eeae2ce-1cf0-4b61-9f46-99a0c63f9555"/>
            <p:cNvPicPr preferRelativeResize="0">
              <a:picLocks noChangeAspect="1"/>
            </p:cNvPicPr>
            <p:nvPr>
              <p:custDataLst>
                <p:tags r:id="rId14"/>
              </p:custDataLst>
            </p:nvPr>
          </p:nvPicPr>
          <p:blipFill>
            <a:blip r:embed="rId27"/>
            <a:srcRect/>
            <a:stretch>
              <a:fillRect/>
            </a:stretch>
          </p:blipFill>
          <p:spPr>
            <a:xfrm>
              <a:off x="1020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文本框 13"/>
            <p:cNvSpPr txBox="1"/>
            <p:nvPr>
              <p:custDataLst>
                <p:tags r:id="rId15"/>
              </p:custDataLst>
            </p:nvPr>
          </p:nvSpPr>
          <p:spPr>
            <a:xfrm>
              <a:off x="3800" y="6950"/>
              <a:ext cx="5280" cy="640"/>
            </a:xfrm>
            <a:prstGeom prst="rect">
              <a:avLst/>
            </a:prstGeom>
            <a:noFill/>
          </p:spPr>
          <p:txBody>
            <a:bodyPr wrap="square" lIns="0" tIns="0" rIns="0" bIns="0" rtlCol="0" anchor="t">
              <a:noAutofit/>
            </a:bodyPr>
            <a:lstStyle/>
            <a:p>
              <a:pPr algn="l"/>
              <a:r>
                <a:rPr lang="en-US" altLang="zh-CN" sz="2400" b="1" i="0" dirty="0">
                  <a:solidFill>
                    <a:srgbClr val="000000"/>
                  </a:solidFill>
                  <a:effectLst/>
                  <a:latin typeface="Inter"/>
                </a:rPr>
                <a:t>Interactive Site Map - Click to delete nodes</a:t>
              </a:r>
            </a:p>
          </p:txBody>
        </p:sp>
        <p:sp>
          <p:nvSpPr>
            <p:cNvPr id="15" name="文本框 14"/>
            <p:cNvSpPr txBox="1"/>
            <p:nvPr>
              <p:custDataLst>
                <p:tags r:id="rId16"/>
              </p:custDataLst>
            </p:nvPr>
          </p:nvSpPr>
          <p:spPr>
            <a:xfrm>
              <a:off x="3799" y="7994"/>
              <a:ext cx="5240" cy="1440"/>
            </a:xfrm>
            <a:prstGeom prst="rect">
              <a:avLst/>
            </a:prstGeom>
            <a:noFill/>
          </p:spPr>
          <p:txBody>
            <a:bodyPr wrap="square" lIns="0" tIns="0" rIns="0" bIns="0" rtlCol="0" anchor="t">
              <a:noAutofit/>
            </a:bodyPr>
            <a:lstStyle/>
            <a:p>
              <a:pPr algn="l">
                <a:lnSpc>
                  <a:spcPct val="125000"/>
                </a:lnSpc>
              </a:pPr>
              <a:r>
                <a:rPr lang="en-US" altLang="zh-CN" dirty="0">
                  <a:solidFill>
                    <a:schemeClr val="tx1"/>
                  </a:solidFill>
                  <a:latin typeface="Microsoft YaHei UI" charset="0"/>
                  <a:ea typeface="Microsoft YaHei UI" charset="0"/>
                </a:rPr>
                <a:t>Demonstrate the operation of deleting by clicking on the cultural relic node.</a:t>
              </a:r>
            </a:p>
          </p:txBody>
        </p:sp>
        <p:sp>
          <p:nvSpPr>
            <p:cNvPr id="20" name="文本框 19"/>
            <p:cNvSpPr txBox="1"/>
            <p:nvPr>
              <p:custDataLst>
                <p:tags r:id="rId17"/>
              </p:custDataLst>
            </p:nvPr>
          </p:nvSpPr>
          <p:spPr>
            <a:xfrm>
              <a:off x="12420" y="3020"/>
              <a:ext cx="5280" cy="640"/>
            </a:xfrm>
            <a:prstGeom prst="rect">
              <a:avLst/>
            </a:prstGeom>
            <a:noFill/>
          </p:spPr>
          <p:txBody>
            <a:bodyPr wrap="square" lIns="0" tIns="0" rIns="0" bIns="0" rtlCol="0" anchor="t">
              <a:noAutofit/>
            </a:bodyPr>
            <a:lstStyle/>
            <a:p>
              <a:pPr algn="l"/>
              <a:r>
                <a:rPr lang="en-US" altLang="zh-CN" sz="2000" b="1" i="0" dirty="0">
                  <a:solidFill>
                    <a:srgbClr val="000000"/>
                  </a:solidFill>
                  <a:effectLst/>
                  <a:latin typeface="Inter"/>
                </a:rPr>
                <a:t>Interactive Site Map - Details are displayed when the mouse hovers over.</a:t>
              </a:r>
            </a:p>
          </p:txBody>
        </p:sp>
        <p:sp>
          <p:nvSpPr>
            <p:cNvPr id="21" name="文本框 20"/>
            <p:cNvSpPr txBox="1"/>
            <p:nvPr>
              <p:custDataLst>
                <p:tags r:id="rId18"/>
              </p:custDataLst>
            </p:nvPr>
          </p:nvSpPr>
          <p:spPr>
            <a:xfrm>
              <a:off x="12119" y="4350"/>
              <a:ext cx="5722" cy="1440"/>
            </a:xfrm>
            <a:prstGeom prst="rect">
              <a:avLst/>
            </a:prstGeom>
            <a:noFill/>
          </p:spPr>
          <p:txBody>
            <a:bodyPr wrap="square" lIns="0" tIns="0" rIns="0" bIns="0" rtlCol="0" anchor="t">
              <a:noAutofit/>
            </a:bodyPr>
            <a:lstStyle/>
            <a:p>
              <a:pPr>
                <a:lnSpc>
                  <a:spcPct val="125000"/>
                </a:lnSpc>
              </a:pPr>
              <a:r>
                <a:rPr lang="en-US" altLang="zh-CN" dirty="0"/>
                <a:t> </a:t>
              </a:r>
              <a:r>
                <a:rPr lang="en-US" altLang="zh-CN" sz="1600" dirty="0">
                  <a:solidFill>
                    <a:schemeClr val="tx1"/>
                  </a:solidFill>
                  <a:latin typeface="Microsoft YaHei UI" charset="0"/>
                  <a:ea typeface="Microsoft YaHei UI" charset="0"/>
                </a:rPr>
                <a:t>Show the detailed information box that pops up when the mouse hovers over the cultural relic node.</a:t>
              </a:r>
            </a:p>
          </p:txBody>
        </p:sp>
        <p:sp>
          <p:nvSpPr>
            <p:cNvPr id="26" name="文本框 25"/>
            <p:cNvSpPr txBox="1"/>
            <p:nvPr>
              <p:custDataLst>
                <p:tags r:id="rId19"/>
              </p:custDataLst>
            </p:nvPr>
          </p:nvSpPr>
          <p:spPr>
            <a:xfrm>
              <a:off x="12479" y="6560"/>
              <a:ext cx="5280" cy="640"/>
            </a:xfrm>
            <a:prstGeom prst="rect">
              <a:avLst/>
            </a:prstGeom>
            <a:noFill/>
          </p:spPr>
          <p:txBody>
            <a:bodyPr wrap="square" lIns="0" tIns="0" rIns="0" bIns="0" rtlCol="0" anchor="t">
              <a:noAutofit/>
            </a:bodyPr>
            <a:lstStyle/>
            <a:p>
              <a:pPr algn="l"/>
              <a:r>
                <a:rPr lang="en-US" altLang="zh-CN" sz="2000" b="1" i="0" dirty="0">
                  <a:solidFill>
                    <a:srgbClr val="000000"/>
                  </a:solidFill>
                  <a:effectLst/>
                  <a:latin typeface="Inter"/>
                </a:rPr>
                <a:t>Interactive Site Map - Right-click Menu Operations</a:t>
              </a:r>
            </a:p>
          </p:txBody>
        </p:sp>
        <p:sp>
          <p:nvSpPr>
            <p:cNvPr id="27" name="文本框 26"/>
            <p:cNvSpPr txBox="1"/>
            <p:nvPr>
              <p:custDataLst>
                <p:tags r:id="rId20"/>
              </p:custDataLst>
            </p:nvPr>
          </p:nvSpPr>
          <p:spPr>
            <a:xfrm>
              <a:off x="12600" y="7840"/>
              <a:ext cx="5240" cy="1440"/>
            </a:xfrm>
            <a:prstGeom prst="rect">
              <a:avLst/>
            </a:prstGeom>
            <a:noFill/>
          </p:spPr>
          <p:txBody>
            <a:bodyPr wrap="square" lIns="0" tIns="0" rIns="0" bIns="0" rtlCol="0" anchor="t">
              <a:noAutofit/>
            </a:bodyPr>
            <a:lstStyle/>
            <a:p>
              <a:pPr algn="l">
                <a:lnSpc>
                  <a:spcPct val="125000"/>
                </a:lnSpc>
              </a:pPr>
              <a:r>
                <a:rPr lang="en-US" altLang="zh-CN" dirty="0">
                  <a:solidFill>
                    <a:schemeClr val="tx1"/>
                  </a:solidFill>
                  <a:latin typeface="Microsoft YaHei UI" charset="0"/>
                  <a:ea typeface="Microsoft YaHei UI" charset="0"/>
                </a:rPr>
                <a:t>Show the menu that pops up when you right-click on the cultural relic node.</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custDataLst>
              <p:tags r:id="rId2"/>
            </p:custDataLst>
          </p:nvPr>
        </p:nvPicPr>
        <p:blipFill>
          <a:blip r:embed="rId18"/>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lstStyle/>
          <a:p>
            <a:pPr>
              <a:lnSpc>
                <a:spcPct val="114000"/>
              </a:lnSpc>
            </a:pPr>
            <a:r>
              <a:rPr lang="en-US" altLang="zh-CN" sz="4400" b="1" dirty="0">
                <a:solidFill>
                  <a:schemeClr val="tx1"/>
                </a:solidFill>
                <a:latin typeface="Microsoft YaHei UI" charset="0"/>
                <a:ea typeface="Microsoft YaHei UI" charset="0"/>
                <a:sym typeface="+mn-ea"/>
              </a:rPr>
              <a:t>4.1 Interactive Site Map</a:t>
            </a:r>
            <a:endParaRPr lang="en-US" altLang="zh-CN" sz="4400" b="1" dirty="0">
              <a:solidFill>
                <a:schemeClr val="tx1"/>
              </a:solidFill>
              <a:latin typeface="Microsoft YaHei UI" charset="0"/>
              <a:ea typeface="Microsoft YaHei UI" charset="0"/>
            </a:endParaRPr>
          </a:p>
        </p:txBody>
      </p:sp>
      <p:sp>
        <p:nvSpPr>
          <p:cNvPr id="28" name="任意多边形 27"/>
          <p:cNvSpPr/>
          <p:nvPr>
            <p:custDataLst>
              <p:tags r:id="rId4"/>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9" name="组合 28"/>
          <p:cNvGrpSpPr/>
          <p:nvPr/>
        </p:nvGrpSpPr>
        <p:grpSpPr>
          <a:xfrm>
            <a:off x="609603" y="1829432"/>
            <a:ext cx="10972797" cy="4723130"/>
            <a:chOff x="960" y="2880"/>
            <a:chExt cx="17280" cy="7438"/>
          </a:xfrm>
        </p:grpSpPr>
        <p:sp>
          <p:nvSpPr>
            <p:cNvPr id="4" name="任意多边形 3"/>
            <p:cNvSpPr/>
            <p:nvPr>
              <p:custDataLst>
                <p:tags r:id="rId5"/>
              </p:custDataLst>
            </p:nvPr>
          </p:nvSpPr>
          <p:spPr>
            <a:xfrm>
              <a:off x="96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Users/dongzhebin/Library/Containers/com.kingsoft.wpsoffice.mac/Data/Library/Application Support/Kingsoft/office6/.wppai/generateppt/d13b5e22-b62c-46c3-9560-4fe6fe33e086.jpgd13b5e22-b62c-46c3-9560-4fe6fe33e086"/>
            <p:cNvPicPr preferRelativeResize="0">
              <a:picLocks noChangeAspect="1"/>
            </p:cNvPicPr>
            <p:nvPr>
              <p:custDataLst>
                <p:tags r:id="rId6"/>
              </p:custDataLst>
            </p:nvPr>
          </p:nvPicPr>
          <p:blipFill>
            <a:blip r:embed="rId19"/>
            <a:srcRect/>
            <a:stretch>
              <a:fillRect/>
            </a:stretch>
          </p:blipFill>
          <p:spPr>
            <a:xfrm>
              <a:off x="144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0"/>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7"/>
              </p:custDataLst>
            </p:nvPr>
          </p:nvSpPr>
          <p:spPr>
            <a:xfrm>
              <a:off x="3839" y="3160"/>
              <a:ext cx="5280" cy="640"/>
            </a:xfrm>
            <a:prstGeom prst="rect">
              <a:avLst/>
            </a:prstGeom>
            <a:noFill/>
          </p:spPr>
          <p:txBody>
            <a:bodyPr wrap="square" lIns="0" tIns="0" rIns="0" bIns="0" rtlCol="0" anchor="t">
              <a:noAutofit/>
            </a:bodyPr>
            <a:lstStyle/>
            <a:p>
              <a:pPr algn="l"/>
              <a:r>
                <a:rPr lang="en-US" altLang="zh-CN" b="1" i="0" dirty="0">
                  <a:solidFill>
                    <a:srgbClr val="000000"/>
                  </a:solidFill>
                  <a:effectLst/>
                  <a:latin typeface="Inter"/>
                </a:rPr>
                <a:t>Interactive Site Map - Double-click to edit the information of the cultural relics</a:t>
              </a:r>
            </a:p>
          </p:txBody>
        </p:sp>
        <p:sp>
          <p:nvSpPr>
            <p:cNvPr id="16" name="任意多边形 15"/>
            <p:cNvSpPr/>
            <p:nvPr>
              <p:custDataLst>
                <p:tags r:id="rId8"/>
              </p:custDataLst>
            </p:nvPr>
          </p:nvSpPr>
          <p:spPr>
            <a:xfrm>
              <a:off x="972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7" name="图片 16" descr="/Users/dongzhebin/Library/Containers/com.kingsoft.wpsoffice.mac/Data/Library/Application Support/Kingsoft/office6/.wppai/generateppt/e7b5b441-bf17-4b00-8455-308b2b40d1ca.jpge7b5b441-bf17-4b00-8455-308b2b40d1ca"/>
            <p:cNvPicPr preferRelativeResize="0">
              <a:picLocks noChangeAspect="1"/>
            </p:cNvPicPr>
            <p:nvPr>
              <p:custDataLst>
                <p:tags r:id="rId9"/>
              </p:custDataLst>
            </p:nvPr>
          </p:nvPicPr>
          <p:blipFill>
            <a:blip r:embed="rId21"/>
            <a:srcRect/>
            <a:stretch>
              <a:fillRect/>
            </a:stretch>
          </p:blipFill>
          <p:spPr>
            <a:xfrm>
              <a:off x="1020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0"/>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9" name="文本框 8"/>
            <p:cNvSpPr txBox="1"/>
            <p:nvPr>
              <p:custDataLst>
                <p:tags r:id="rId10"/>
              </p:custDataLst>
            </p:nvPr>
          </p:nvSpPr>
          <p:spPr>
            <a:xfrm>
              <a:off x="3840" y="4240"/>
              <a:ext cx="5240" cy="1440"/>
            </a:xfrm>
            <a:prstGeom prst="rect">
              <a:avLst/>
            </a:prstGeom>
            <a:noFill/>
          </p:spPr>
          <p:txBody>
            <a:bodyPr wrap="square" lIns="0" tIns="0" rIns="0" bIns="0" rtlCol="0" anchor="t">
              <a:noAutofit/>
            </a:bodyPr>
            <a:lstStyle/>
            <a:p>
              <a:pPr algn="l">
                <a:lnSpc>
                  <a:spcPct val="125000"/>
                </a:lnSpc>
              </a:pPr>
              <a:r>
                <a:rPr lang="en-US" altLang="zh-CN" dirty="0">
                  <a:solidFill>
                    <a:schemeClr val="tx1"/>
                  </a:solidFill>
                  <a:latin typeface="Microsoft YaHei UI" charset="0"/>
                  <a:ea typeface="Microsoft YaHei UI" charset="0"/>
                </a:rPr>
                <a:t>Demonstrate the operation of double-clicking on the cultural relic node to open the editing dialog box.</a:t>
              </a:r>
            </a:p>
          </p:txBody>
        </p:sp>
        <p:sp>
          <p:nvSpPr>
            <p:cNvPr id="22" name="任意多边形 21"/>
            <p:cNvSpPr/>
            <p:nvPr>
              <p:custDataLst>
                <p:tags r:id="rId11"/>
              </p:custDataLst>
            </p:nvPr>
          </p:nvSpPr>
          <p:spPr>
            <a:xfrm>
              <a:off x="5658" y="6959"/>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3" name="图片 22" descr="/Users/dongzhebin/Library/Containers/com.kingsoft.wpsoffice.mac/Data/Library/Application Support/Kingsoft/office6/.wppai/generateppt/0eeae2ce-1cf0-4b61-9f46-99a0c63f9555.jpg0eeae2ce-1cf0-4b61-9f46-99a0c63f9555"/>
            <p:cNvPicPr preferRelativeResize="0">
              <a:picLocks noChangeAspect="1"/>
            </p:cNvPicPr>
            <p:nvPr>
              <p:custDataLst>
                <p:tags r:id="rId12"/>
              </p:custDataLst>
            </p:nvPr>
          </p:nvPicPr>
          <p:blipFill>
            <a:blip r:embed="rId22"/>
            <a:srcRect/>
            <a:stretch>
              <a:fillRect/>
            </a:stretch>
          </p:blipFill>
          <p:spPr>
            <a:xfrm>
              <a:off x="5740" y="7853"/>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0"/>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0" name="文本框 19"/>
            <p:cNvSpPr txBox="1"/>
            <p:nvPr>
              <p:custDataLst>
                <p:tags r:id="rId13"/>
              </p:custDataLst>
            </p:nvPr>
          </p:nvSpPr>
          <p:spPr>
            <a:xfrm>
              <a:off x="12420" y="3280"/>
              <a:ext cx="5280" cy="640"/>
            </a:xfrm>
            <a:prstGeom prst="rect">
              <a:avLst/>
            </a:prstGeom>
            <a:noFill/>
          </p:spPr>
          <p:txBody>
            <a:bodyPr wrap="square" lIns="0" tIns="0" rIns="0" bIns="0" rtlCol="0" anchor="t">
              <a:noAutofit/>
            </a:bodyPr>
            <a:lstStyle/>
            <a:p>
              <a:pPr algn="l"/>
              <a:r>
                <a:rPr lang="en-US" altLang="zh-CN" sz="2000" b="1" i="0" dirty="0">
                  <a:solidFill>
                    <a:srgbClr val="000000"/>
                  </a:solidFill>
                  <a:effectLst/>
                  <a:latin typeface="Inter"/>
                </a:rPr>
                <a:t>Interactive Site Map - Search Highlight Function</a:t>
              </a:r>
            </a:p>
          </p:txBody>
        </p:sp>
        <p:sp>
          <p:nvSpPr>
            <p:cNvPr id="21" name="文本框 20"/>
            <p:cNvSpPr txBox="1"/>
            <p:nvPr>
              <p:custDataLst>
                <p:tags r:id="rId14"/>
              </p:custDataLst>
            </p:nvPr>
          </p:nvSpPr>
          <p:spPr>
            <a:xfrm>
              <a:off x="12119" y="4350"/>
              <a:ext cx="5722" cy="1440"/>
            </a:xfrm>
            <a:prstGeom prst="rect">
              <a:avLst/>
            </a:prstGeom>
            <a:noFill/>
          </p:spPr>
          <p:txBody>
            <a:bodyPr wrap="square" lIns="0" tIns="0" rIns="0" bIns="0" rtlCol="0" anchor="t">
              <a:noAutofit/>
            </a:bodyPr>
            <a:lstStyle/>
            <a:p>
              <a:pPr>
                <a:lnSpc>
                  <a:spcPct val="125000"/>
                </a:lnSpc>
              </a:pPr>
              <a:r>
                <a:rPr lang="en-US" altLang="zh-CN" sz="1600" dirty="0">
                  <a:solidFill>
                    <a:schemeClr val="tx1"/>
                  </a:solidFill>
                  <a:latin typeface="Microsoft YaHei UI" charset="0"/>
                  <a:ea typeface="Microsoft YaHei UI" charset="0"/>
                </a:rPr>
                <a:t>Show the effect where the relevant cultural relics nodes are highlighted after entering the search keywords.</a:t>
              </a:r>
            </a:p>
          </p:txBody>
        </p:sp>
        <p:sp>
          <p:nvSpPr>
            <p:cNvPr id="26" name="文本框 25"/>
            <p:cNvSpPr txBox="1"/>
            <p:nvPr>
              <p:custDataLst>
                <p:tags r:id="rId15"/>
              </p:custDataLst>
            </p:nvPr>
          </p:nvSpPr>
          <p:spPr>
            <a:xfrm>
              <a:off x="7759" y="7069"/>
              <a:ext cx="5280" cy="640"/>
            </a:xfrm>
            <a:prstGeom prst="rect">
              <a:avLst/>
            </a:prstGeom>
            <a:noFill/>
          </p:spPr>
          <p:txBody>
            <a:bodyPr wrap="square" lIns="0" tIns="0" rIns="0" bIns="0" rtlCol="0" anchor="t">
              <a:noAutofit/>
            </a:bodyPr>
            <a:lstStyle/>
            <a:p>
              <a:pPr algn="l"/>
              <a:r>
                <a:rPr lang="en-US" altLang="zh-CN" sz="2400" b="1" i="0" dirty="0">
                  <a:solidFill>
                    <a:srgbClr val="000000"/>
                  </a:solidFill>
                  <a:effectLst/>
                  <a:latin typeface="Inter"/>
                </a:rPr>
                <a:t>Interactive Site Map - Right-click Menu Operations</a:t>
              </a:r>
            </a:p>
          </p:txBody>
        </p:sp>
        <p:sp>
          <p:nvSpPr>
            <p:cNvPr id="27" name="文本框 26"/>
            <p:cNvSpPr txBox="1"/>
            <p:nvPr>
              <p:custDataLst>
                <p:tags r:id="rId16"/>
              </p:custDataLst>
            </p:nvPr>
          </p:nvSpPr>
          <p:spPr>
            <a:xfrm>
              <a:off x="7779" y="8628"/>
              <a:ext cx="5240" cy="1440"/>
            </a:xfrm>
            <a:prstGeom prst="rect">
              <a:avLst/>
            </a:prstGeom>
            <a:noFill/>
          </p:spPr>
          <p:txBody>
            <a:bodyPr wrap="square" lIns="0" tIns="0" rIns="0" bIns="0" rtlCol="0" anchor="t">
              <a:noAutofit/>
            </a:bodyPr>
            <a:lstStyle/>
            <a:p>
              <a:pPr algn="l">
                <a:lnSpc>
                  <a:spcPct val="125000"/>
                </a:lnSpc>
              </a:pPr>
              <a:r>
                <a:rPr lang="en-US" altLang="zh-CN" dirty="0">
                  <a:solidFill>
                    <a:schemeClr val="tx1"/>
                  </a:solidFill>
                  <a:latin typeface="Microsoft YaHei UI" charset="0"/>
                  <a:ea typeface="Microsoft YaHei UI" charset="0"/>
                </a:rPr>
                <a:t>Show the menu that pops up when you right-click on the cultural relic node.</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609600"/>
            <a:ext cx="4483100" cy="5207000"/>
          </a:xfrm>
          <a:noFill/>
        </p:spPr>
        <p:txBody>
          <a:bodyPr lIns="0" tIns="0" rIns="0" bIns="0" anchor="t">
            <a:noAutofit/>
          </a:bodyPr>
          <a:lstStyle/>
          <a:p>
            <a:pPr>
              <a:lnSpc>
                <a:spcPct val="150000"/>
              </a:lnSpc>
            </a:pPr>
            <a:r>
              <a:rPr lang="en-US" altLang="zh-CN" sz="1600" dirty="0">
                <a:solidFill>
                  <a:schemeClr val="tx1"/>
                </a:solidFill>
                <a:latin typeface="Microsoft YaHei UI" charset="0"/>
                <a:ea typeface="Microsoft YaHei UI" charset="0"/>
              </a:rPr>
              <a:t>Interactive Site Map - Displays details on mouse hover</a:t>
            </a:r>
            <a:br>
              <a:rPr lang="en-US" altLang="zh-CN" sz="1600" dirty="0">
                <a:solidFill>
                  <a:schemeClr val="tx1"/>
                </a:solidFill>
                <a:latin typeface="Microsoft YaHei UI" charset="0"/>
                <a:ea typeface="Microsoft YaHei UI" charset="0"/>
              </a:rPr>
            </a:br>
            <a:br>
              <a:rPr lang="en-US" altLang="zh-CN" sz="1600" dirty="0">
                <a:solidFill>
                  <a:schemeClr val="tx1"/>
                </a:solidFill>
                <a:latin typeface="Microsoft YaHei UI" charset="0"/>
                <a:ea typeface="Microsoft YaHei UI" charset="0"/>
              </a:rPr>
            </a:br>
            <a:br>
              <a:rPr lang="en-US" altLang="zh-CN" sz="1600" dirty="0">
                <a:solidFill>
                  <a:schemeClr val="tx1"/>
                </a:solidFill>
                <a:latin typeface="Microsoft YaHei UI" charset="0"/>
                <a:ea typeface="Microsoft YaHei UI" charset="0"/>
              </a:rPr>
            </a:br>
            <a:r>
              <a:rPr lang="en-US" altLang="zh-CN" sz="1600" dirty="0">
                <a:solidFill>
                  <a:schemeClr val="tx1"/>
                </a:solidFill>
                <a:latin typeface="Microsoft YaHei UI" charset="0"/>
                <a:ea typeface="Microsoft YaHei UI" charset="0"/>
              </a:rPr>
              <a:t>Through the Tooltip class, a pop-up window is created to display detailed information about the relics when the mouse hovers over them.</a:t>
            </a: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3" name="组合 12"/>
          <p:cNvGrpSpPr/>
          <p:nvPr/>
        </p:nvGrpSpPr>
        <p:grpSpPr>
          <a:xfrm>
            <a:off x="3720465" y="304165"/>
            <a:ext cx="7053580" cy="5817870"/>
            <a:chOff x="7560" y="723"/>
            <a:chExt cx="11108" cy="9162"/>
          </a:xfrm>
        </p:grpSpPr>
        <p:sp>
          <p:nvSpPr>
            <p:cNvPr id="4" name="任意多边形 3"/>
            <p:cNvSpPr/>
            <p:nvPr>
              <p:custDataLst>
                <p:tags r:id="rId4"/>
              </p:custDataLst>
            </p:nvPr>
          </p:nvSpPr>
          <p:spPr>
            <a:xfrm>
              <a:off x="8766" y="723"/>
              <a:ext cx="81"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custDataLst>
                <p:tags r:id="rId5"/>
              </p:custDataLst>
            </p:nvPr>
          </p:nvSpPr>
          <p:spPr>
            <a:xfrm>
              <a:off x="8846" y="723"/>
              <a:ext cx="9822" cy="9162"/>
            </a:xfrm>
            <a:prstGeom prst="rect">
              <a:avLst/>
            </a:prstGeom>
            <a:noFill/>
          </p:spPr>
          <p:txBody>
            <a:bodyPr wrap="square" lIns="0" tIns="0" rIns="0" bIns="0" rtlCol="0" anchor="t">
              <a:noAutofit/>
            </a:bodyPr>
            <a:lstStyle/>
            <a:p>
              <a:pPr algn="l">
                <a:lnSpc>
                  <a:spcPct val="111000"/>
                </a:lnSpc>
              </a:pPr>
              <a:endParaRPr lang="en-US" altLang="zh-CN" sz="1400" dirty="0">
                <a:solidFill>
                  <a:srgbClr val="0070C0"/>
                </a:solidFill>
                <a:latin typeface="Microsoft YaHei UI" charset="0"/>
                <a:ea typeface="Microsoft YaHei UI" charset="0"/>
              </a:endParaRPr>
            </a:p>
          </p:txBody>
        </p:sp>
        <p:sp>
          <p:nvSpPr>
            <p:cNvPr id="6" name="文本框 5"/>
            <p:cNvSpPr txBox="1"/>
            <p:nvPr>
              <p:custDataLst>
                <p:tags r:id="rId6"/>
              </p:custDataLst>
            </p:nvPr>
          </p:nvSpPr>
          <p:spPr>
            <a:xfrm>
              <a:off x="7560" y="1760"/>
              <a:ext cx="5060" cy="1440"/>
            </a:xfrm>
            <a:prstGeom prst="rect">
              <a:avLst/>
            </a:prstGeom>
            <a:noFill/>
          </p:spPr>
          <p:txBody>
            <a:bodyPr wrap="square" lIns="0" tIns="0" rIns="0" bIns="0" rtlCol="0" anchor="t">
              <a:noAutofit/>
            </a:bodyPr>
            <a:lstStyle/>
            <a:p>
              <a:pPr algn="l">
                <a:lnSpc>
                  <a:spcPct val="125000"/>
                </a:lnSpc>
              </a:pPr>
              <a:endParaRPr lang="en-US" altLang="en-US" sz="1600">
                <a:solidFill>
                  <a:schemeClr val="tx1"/>
                </a:solidFill>
                <a:latin typeface="Microsoft YaHei UI" charset="0"/>
                <a:ea typeface="Microsoft YaHei UI" charset="0"/>
              </a:endParaRPr>
            </a:p>
          </p:txBody>
        </p:sp>
        <p:sp>
          <p:nvSpPr>
            <p:cNvPr id="8" name="文本框 7"/>
            <p:cNvSpPr txBox="1"/>
            <p:nvPr>
              <p:custDataLst>
                <p:tags r:id="rId7"/>
              </p:custDataLst>
            </p:nvPr>
          </p:nvSpPr>
          <p:spPr>
            <a:xfrm>
              <a:off x="13260" y="960"/>
              <a:ext cx="5100" cy="640"/>
            </a:xfrm>
            <a:prstGeom prst="rect">
              <a:avLst/>
            </a:prstGeom>
            <a:noFill/>
          </p:spPr>
          <p:txBody>
            <a:bodyPr wrap="square" lIns="0" tIns="0" rIns="0" bIns="0" rtlCol="0" anchor="t">
              <a:noAutofit/>
            </a:bodyPr>
            <a:lstStyle/>
            <a:p>
              <a:pPr algn="l">
                <a:lnSpc>
                  <a:spcPct val="111000"/>
                </a:lnSpc>
              </a:pPr>
              <a:endParaRPr lang="en-US" altLang="en-US" sz="2400">
                <a:solidFill>
                  <a:schemeClr val="tx1"/>
                </a:solidFill>
                <a:latin typeface="Microsoft YaHei UI" charset="0"/>
                <a:ea typeface="Microsoft YaHei UI" charset="0"/>
              </a:endParaRPr>
            </a:p>
          </p:txBody>
        </p:sp>
        <p:sp>
          <p:nvSpPr>
            <p:cNvPr id="9" name="文本框 8"/>
            <p:cNvSpPr txBox="1"/>
            <p:nvPr>
              <p:custDataLst>
                <p:tags r:id="rId8"/>
              </p:custDataLst>
            </p:nvPr>
          </p:nvSpPr>
          <p:spPr>
            <a:xfrm>
              <a:off x="13260" y="1760"/>
              <a:ext cx="5060" cy="1440"/>
            </a:xfrm>
            <a:prstGeom prst="rect">
              <a:avLst/>
            </a:prstGeom>
            <a:noFill/>
          </p:spPr>
          <p:txBody>
            <a:bodyPr wrap="square" lIns="0" tIns="0" rIns="0" bIns="0" rtlCol="0" anchor="t">
              <a:noAutofit/>
            </a:bodyPr>
            <a:lstStyle/>
            <a:p>
              <a:pPr algn="l">
                <a:lnSpc>
                  <a:spcPct val="125000"/>
                </a:lnSpc>
              </a:pPr>
              <a:endParaRPr lang="en-US" altLang="en-US" sz="1600">
                <a:solidFill>
                  <a:schemeClr val="tx1"/>
                </a:solidFill>
                <a:latin typeface="Microsoft YaHei UI" charset="0"/>
                <a:ea typeface="Microsoft YaHei UI" charset="0"/>
              </a:endParaRPr>
            </a:p>
          </p:txBody>
        </p:sp>
      </p:grpSp>
      <p:sp>
        <p:nvSpPr>
          <p:cNvPr id="22" name="矩形 21"/>
          <p:cNvSpPr/>
          <p:nvPr/>
        </p:nvSpPr>
        <p:spPr>
          <a:xfrm>
            <a:off x="5052695" y="346710"/>
            <a:ext cx="5721350" cy="626999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0"/>
          <a:stretch>
            <a:fillRect/>
          </a:stretch>
        </p:blipFill>
        <p:spPr>
          <a:xfrm>
            <a:off x="5052696" y="1419860"/>
            <a:ext cx="5721350" cy="438657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609600"/>
            <a:ext cx="4059555" cy="5207000"/>
          </a:xfrm>
          <a:noFill/>
        </p:spPr>
        <p:txBody>
          <a:bodyPr lIns="0" tIns="0" rIns="0" bIns="0" anchor="t">
            <a:noAutofit/>
          </a:bodyPr>
          <a:lstStyle/>
          <a:p>
            <a:pPr>
              <a:lnSpc>
                <a:spcPct val="150000"/>
              </a:lnSpc>
            </a:pPr>
            <a:r>
              <a:rPr lang="en-US" altLang="zh-CN" sz="2000" dirty="0">
                <a:solidFill>
                  <a:schemeClr val="tx1"/>
                </a:solidFill>
                <a:latin typeface="Microsoft YaHei UI" charset="0"/>
                <a:ea typeface="Microsoft YaHei UI" charset="0"/>
              </a:rPr>
              <a:t>Interactive Site Map - Click to delete nodes.</a:t>
            </a:r>
            <a:br>
              <a:rPr lang="en-US" altLang="zh-CN" sz="2000" dirty="0">
                <a:solidFill>
                  <a:schemeClr val="tx1"/>
                </a:solidFill>
                <a:latin typeface="Microsoft YaHei UI" charset="0"/>
                <a:ea typeface="Microsoft YaHei UI" charset="0"/>
              </a:rPr>
            </a:br>
            <a:br>
              <a:rPr lang="en-US" altLang="zh-CN" sz="2000" dirty="0">
                <a:solidFill>
                  <a:schemeClr val="tx1"/>
                </a:solidFill>
                <a:latin typeface="Microsoft YaHei UI" charset="0"/>
                <a:ea typeface="Microsoft YaHei UI" charset="0"/>
              </a:rPr>
            </a:br>
            <a:r>
              <a:rPr lang="en-US" altLang="zh-CN" sz="2000" dirty="0">
                <a:solidFill>
                  <a:schemeClr val="tx1"/>
                </a:solidFill>
                <a:latin typeface="Microsoft YaHei UI" charset="0"/>
                <a:ea typeface="Microsoft YaHei UI" charset="0"/>
              </a:rPr>
              <a:t> Obtain the artifact ID input by the user, call the remove_artifact method of the manager to delete the artifact, and update the interface and statistical information.</a:t>
            </a: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3" name="组合 12"/>
          <p:cNvGrpSpPr/>
          <p:nvPr/>
        </p:nvGrpSpPr>
        <p:grpSpPr>
          <a:xfrm>
            <a:off x="3720465" y="304165"/>
            <a:ext cx="7053580" cy="5817870"/>
            <a:chOff x="7560" y="723"/>
            <a:chExt cx="11108" cy="9162"/>
          </a:xfrm>
        </p:grpSpPr>
        <p:sp>
          <p:nvSpPr>
            <p:cNvPr id="4" name="任意多边形 3"/>
            <p:cNvSpPr/>
            <p:nvPr>
              <p:custDataLst>
                <p:tags r:id="rId4"/>
              </p:custDataLst>
            </p:nvPr>
          </p:nvSpPr>
          <p:spPr>
            <a:xfrm>
              <a:off x="8766" y="723"/>
              <a:ext cx="81"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custDataLst>
                <p:tags r:id="rId5"/>
              </p:custDataLst>
            </p:nvPr>
          </p:nvSpPr>
          <p:spPr>
            <a:xfrm>
              <a:off x="8846" y="723"/>
              <a:ext cx="9822" cy="9162"/>
            </a:xfrm>
            <a:prstGeom prst="rect">
              <a:avLst/>
            </a:prstGeom>
            <a:noFill/>
          </p:spPr>
          <p:txBody>
            <a:bodyPr wrap="square" lIns="0" tIns="0" rIns="0" bIns="0" rtlCol="0" anchor="t">
              <a:noAutofit/>
            </a:bodyPr>
            <a:lstStyle/>
            <a:p>
              <a:pPr algn="l">
                <a:lnSpc>
                  <a:spcPct val="111000"/>
                </a:lnSpc>
              </a:pPr>
              <a:endParaRPr lang="en-US" altLang="zh-CN" sz="1400" dirty="0">
                <a:solidFill>
                  <a:srgbClr val="0070C0"/>
                </a:solidFill>
                <a:latin typeface="Microsoft YaHei UI" charset="0"/>
                <a:ea typeface="Microsoft YaHei UI" charset="0"/>
              </a:endParaRPr>
            </a:p>
          </p:txBody>
        </p:sp>
        <p:sp>
          <p:nvSpPr>
            <p:cNvPr id="6" name="文本框 5"/>
            <p:cNvSpPr txBox="1"/>
            <p:nvPr>
              <p:custDataLst>
                <p:tags r:id="rId6"/>
              </p:custDataLst>
            </p:nvPr>
          </p:nvSpPr>
          <p:spPr>
            <a:xfrm>
              <a:off x="7560" y="1760"/>
              <a:ext cx="5060" cy="1440"/>
            </a:xfrm>
            <a:prstGeom prst="rect">
              <a:avLst/>
            </a:prstGeom>
            <a:noFill/>
          </p:spPr>
          <p:txBody>
            <a:bodyPr wrap="square" lIns="0" tIns="0" rIns="0" bIns="0" rtlCol="0" anchor="t">
              <a:noAutofit/>
            </a:bodyPr>
            <a:lstStyle/>
            <a:p>
              <a:pPr algn="l">
                <a:lnSpc>
                  <a:spcPct val="125000"/>
                </a:lnSpc>
              </a:pPr>
              <a:endParaRPr lang="en-US" altLang="en-US" sz="1600">
                <a:solidFill>
                  <a:schemeClr val="tx1"/>
                </a:solidFill>
                <a:latin typeface="Microsoft YaHei UI" charset="0"/>
                <a:ea typeface="Microsoft YaHei UI" charset="0"/>
              </a:endParaRPr>
            </a:p>
          </p:txBody>
        </p:sp>
        <p:sp>
          <p:nvSpPr>
            <p:cNvPr id="8" name="文本框 7"/>
            <p:cNvSpPr txBox="1"/>
            <p:nvPr>
              <p:custDataLst>
                <p:tags r:id="rId7"/>
              </p:custDataLst>
            </p:nvPr>
          </p:nvSpPr>
          <p:spPr>
            <a:xfrm>
              <a:off x="13260" y="960"/>
              <a:ext cx="5100" cy="640"/>
            </a:xfrm>
            <a:prstGeom prst="rect">
              <a:avLst/>
            </a:prstGeom>
            <a:noFill/>
          </p:spPr>
          <p:txBody>
            <a:bodyPr wrap="square" lIns="0" tIns="0" rIns="0" bIns="0" rtlCol="0" anchor="t">
              <a:noAutofit/>
            </a:bodyPr>
            <a:lstStyle/>
            <a:p>
              <a:pPr algn="l">
                <a:lnSpc>
                  <a:spcPct val="111000"/>
                </a:lnSpc>
              </a:pPr>
              <a:endParaRPr lang="en-US" altLang="en-US" sz="2400">
                <a:solidFill>
                  <a:schemeClr val="tx1"/>
                </a:solidFill>
                <a:latin typeface="Microsoft YaHei UI" charset="0"/>
                <a:ea typeface="Microsoft YaHei UI" charset="0"/>
              </a:endParaRPr>
            </a:p>
          </p:txBody>
        </p:sp>
        <p:sp>
          <p:nvSpPr>
            <p:cNvPr id="9" name="文本框 8"/>
            <p:cNvSpPr txBox="1"/>
            <p:nvPr>
              <p:custDataLst>
                <p:tags r:id="rId8"/>
              </p:custDataLst>
            </p:nvPr>
          </p:nvSpPr>
          <p:spPr>
            <a:xfrm>
              <a:off x="13260" y="1760"/>
              <a:ext cx="5060" cy="1440"/>
            </a:xfrm>
            <a:prstGeom prst="rect">
              <a:avLst/>
            </a:prstGeom>
            <a:noFill/>
          </p:spPr>
          <p:txBody>
            <a:bodyPr wrap="square" lIns="0" tIns="0" rIns="0" bIns="0" rtlCol="0" anchor="t">
              <a:noAutofit/>
            </a:bodyPr>
            <a:lstStyle/>
            <a:p>
              <a:pPr algn="l">
                <a:lnSpc>
                  <a:spcPct val="125000"/>
                </a:lnSpc>
              </a:pPr>
              <a:endParaRPr lang="en-US" altLang="en-US" sz="1600">
                <a:solidFill>
                  <a:schemeClr val="tx1"/>
                </a:solidFill>
                <a:latin typeface="Microsoft YaHei UI" charset="0"/>
                <a:ea typeface="Microsoft YaHei UI" charset="0"/>
              </a:endParaRPr>
            </a:p>
          </p:txBody>
        </p:sp>
      </p:grpSp>
      <p:sp>
        <p:nvSpPr>
          <p:cNvPr id="22" name="矩形 21"/>
          <p:cNvSpPr/>
          <p:nvPr/>
        </p:nvSpPr>
        <p:spPr>
          <a:xfrm>
            <a:off x="5052695" y="346710"/>
            <a:ext cx="5721350" cy="626999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0"/>
          <a:stretch>
            <a:fillRect/>
          </a:stretch>
        </p:blipFill>
        <p:spPr>
          <a:xfrm>
            <a:off x="4951094" y="735965"/>
            <a:ext cx="5822951" cy="529663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609600"/>
            <a:ext cx="4678045" cy="5207000"/>
          </a:xfrm>
          <a:noFill/>
        </p:spPr>
        <p:txBody>
          <a:bodyPr lIns="0" tIns="0" rIns="0" bIns="0" anchor="t">
            <a:noAutofit/>
          </a:bodyPr>
          <a:lstStyle/>
          <a:p>
            <a:pPr>
              <a:lnSpc>
                <a:spcPct val="150000"/>
              </a:lnSpc>
            </a:pPr>
            <a:r>
              <a:rPr lang="en-US" altLang="zh-CN" sz="2000" dirty="0">
                <a:solidFill>
                  <a:schemeClr val="tx1"/>
                </a:solidFill>
                <a:latin typeface="Microsoft YaHei UI" charset="0"/>
                <a:ea typeface="Microsoft YaHei UI" charset="0"/>
              </a:rPr>
              <a:t>Interactive Site Map - Right-click Menu Operations</a:t>
            </a:r>
            <a:br>
              <a:rPr lang="en-US" altLang="zh-CN" sz="2000" dirty="0">
                <a:solidFill>
                  <a:schemeClr val="tx1"/>
                </a:solidFill>
                <a:latin typeface="Microsoft YaHei UI" charset="0"/>
                <a:ea typeface="Microsoft YaHei UI" charset="0"/>
              </a:rPr>
            </a:br>
            <a:br>
              <a:rPr lang="en-US" altLang="zh-CN" sz="2000" dirty="0">
                <a:solidFill>
                  <a:schemeClr val="tx1"/>
                </a:solidFill>
                <a:latin typeface="Microsoft YaHei UI" charset="0"/>
                <a:ea typeface="Microsoft YaHei UI" charset="0"/>
              </a:rPr>
            </a:br>
            <a:br>
              <a:rPr lang="en-US" altLang="zh-CN" sz="2000" dirty="0">
                <a:solidFill>
                  <a:schemeClr val="tx1"/>
                </a:solidFill>
                <a:latin typeface="Microsoft YaHei UI" charset="0"/>
                <a:ea typeface="Microsoft YaHei UI" charset="0"/>
              </a:rPr>
            </a:br>
            <a:r>
              <a:rPr lang="en-US" altLang="zh-CN" sz="2000" dirty="0">
                <a:solidFill>
                  <a:schemeClr val="tx1"/>
                </a:solidFill>
                <a:latin typeface="Microsoft YaHei UI" charset="0"/>
                <a:ea typeface="Microsoft YaHei UI" charset="0"/>
              </a:rPr>
              <a:t>Create a right-click menu, bind the right-click event, and execute the corresponding operation based on the user's selection.</a:t>
            </a: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3" name="组合 12"/>
          <p:cNvGrpSpPr/>
          <p:nvPr/>
        </p:nvGrpSpPr>
        <p:grpSpPr>
          <a:xfrm>
            <a:off x="4291965" y="346710"/>
            <a:ext cx="7053580" cy="5817870"/>
            <a:chOff x="7560" y="723"/>
            <a:chExt cx="11108" cy="9162"/>
          </a:xfrm>
        </p:grpSpPr>
        <p:sp>
          <p:nvSpPr>
            <p:cNvPr id="4" name="任意多边形 3"/>
            <p:cNvSpPr/>
            <p:nvPr>
              <p:custDataLst>
                <p:tags r:id="rId4"/>
              </p:custDataLst>
            </p:nvPr>
          </p:nvSpPr>
          <p:spPr>
            <a:xfrm>
              <a:off x="8766" y="723"/>
              <a:ext cx="81"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custDataLst>
                <p:tags r:id="rId5"/>
              </p:custDataLst>
            </p:nvPr>
          </p:nvSpPr>
          <p:spPr>
            <a:xfrm>
              <a:off x="8846" y="723"/>
              <a:ext cx="9822" cy="9162"/>
            </a:xfrm>
            <a:prstGeom prst="rect">
              <a:avLst/>
            </a:prstGeom>
            <a:noFill/>
          </p:spPr>
          <p:txBody>
            <a:bodyPr wrap="square" lIns="0" tIns="0" rIns="0" bIns="0" rtlCol="0" anchor="t">
              <a:noAutofit/>
            </a:bodyPr>
            <a:lstStyle/>
            <a:p>
              <a:pPr algn="l">
                <a:lnSpc>
                  <a:spcPct val="111000"/>
                </a:lnSpc>
              </a:pPr>
              <a:endParaRPr lang="en-US" altLang="zh-CN" sz="1400" dirty="0">
                <a:solidFill>
                  <a:srgbClr val="0070C0"/>
                </a:solidFill>
                <a:latin typeface="Microsoft YaHei UI" charset="0"/>
                <a:ea typeface="Microsoft YaHei UI" charset="0"/>
              </a:endParaRPr>
            </a:p>
          </p:txBody>
        </p:sp>
        <p:sp>
          <p:nvSpPr>
            <p:cNvPr id="6" name="文本框 5"/>
            <p:cNvSpPr txBox="1"/>
            <p:nvPr>
              <p:custDataLst>
                <p:tags r:id="rId6"/>
              </p:custDataLst>
            </p:nvPr>
          </p:nvSpPr>
          <p:spPr>
            <a:xfrm>
              <a:off x="7560" y="1760"/>
              <a:ext cx="5060" cy="1440"/>
            </a:xfrm>
            <a:prstGeom prst="rect">
              <a:avLst/>
            </a:prstGeom>
            <a:noFill/>
          </p:spPr>
          <p:txBody>
            <a:bodyPr wrap="square" lIns="0" tIns="0" rIns="0" bIns="0" rtlCol="0" anchor="t">
              <a:noAutofit/>
            </a:bodyPr>
            <a:lstStyle/>
            <a:p>
              <a:pPr algn="l">
                <a:lnSpc>
                  <a:spcPct val="125000"/>
                </a:lnSpc>
              </a:pPr>
              <a:endParaRPr lang="en-US" altLang="en-US" sz="1600">
                <a:solidFill>
                  <a:schemeClr val="tx1"/>
                </a:solidFill>
                <a:latin typeface="Microsoft YaHei UI" charset="0"/>
                <a:ea typeface="Microsoft YaHei UI" charset="0"/>
              </a:endParaRPr>
            </a:p>
          </p:txBody>
        </p:sp>
        <p:sp>
          <p:nvSpPr>
            <p:cNvPr id="8" name="文本框 7"/>
            <p:cNvSpPr txBox="1"/>
            <p:nvPr>
              <p:custDataLst>
                <p:tags r:id="rId7"/>
              </p:custDataLst>
            </p:nvPr>
          </p:nvSpPr>
          <p:spPr>
            <a:xfrm>
              <a:off x="13260" y="960"/>
              <a:ext cx="5100" cy="640"/>
            </a:xfrm>
            <a:prstGeom prst="rect">
              <a:avLst/>
            </a:prstGeom>
            <a:noFill/>
          </p:spPr>
          <p:txBody>
            <a:bodyPr wrap="square" lIns="0" tIns="0" rIns="0" bIns="0" rtlCol="0" anchor="t">
              <a:noAutofit/>
            </a:bodyPr>
            <a:lstStyle/>
            <a:p>
              <a:pPr algn="l">
                <a:lnSpc>
                  <a:spcPct val="111000"/>
                </a:lnSpc>
              </a:pPr>
              <a:endParaRPr lang="en-US" altLang="en-US" sz="2400">
                <a:solidFill>
                  <a:schemeClr val="tx1"/>
                </a:solidFill>
                <a:latin typeface="Microsoft YaHei UI" charset="0"/>
                <a:ea typeface="Microsoft YaHei UI" charset="0"/>
              </a:endParaRPr>
            </a:p>
          </p:txBody>
        </p:sp>
        <p:sp>
          <p:nvSpPr>
            <p:cNvPr id="9" name="文本框 8"/>
            <p:cNvSpPr txBox="1"/>
            <p:nvPr>
              <p:custDataLst>
                <p:tags r:id="rId8"/>
              </p:custDataLst>
            </p:nvPr>
          </p:nvSpPr>
          <p:spPr>
            <a:xfrm>
              <a:off x="13260" y="1760"/>
              <a:ext cx="5060" cy="1440"/>
            </a:xfrm>
            <a:prstGeom prst="rect">
              <a:avLst/>
            </a:prstGeom>
            <a:noFill/>
          </p:spPr>
          <p:txBody>
            <a:bodyPr wrap="square" lIns="0" tIns="0" rIns="0" bIns="0" rtlCol="0" anchor="t">
              <a:noAutofit/>
            </a:bodyPr>
            <a:lstStyle/>
            <a:p>
              <a:pPr algn="l">
                <a:lnSpc>
                  <a:spcPct val="125000"/>
                </a:lnSpc>
              </a:pPr>
              <a:endParaRPr lang="en-US" altLang="en-US" sz="1600">
                <a:solidFill>
                  <a:schemeClr val="tx1"/>
                </a:solidFill>
                <a:latin typeface="Microsoft YaHei UI" charset="0"/>
                <a:ea typeface="Microsoft YaHei UI" charset="0"/>
              </a:endParaRPr>
            </a:p>
          </p:txBody>
        </p:sp>
      </p:grpSp>
      <p:sp>
        <p:nvSpPr>
          <p:cNvPr id="22" name="矩形 21"/>
          <p:cNvSpPr/>
          <p:nvPr/>
        </p:nvSpPr>
        <p:spPr>
          <a:xfrm>
            <a:off x="5052695" y="346710"/>
            <a:ext cx="5721350" cy="626999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10"/>
          <a:stretch>
            <a:fillRect/>
          </a:stretch>
        </p:blipFill>
        <p:spPr>
          <a:xfrm>
            <a:off x="5101590" y="202565"/>
            <a:ext cx="5615940" cy="2423112"/>
          </a:xfrm>
          <a:prstGeom prst="rect">
            <a:avLst/>
          </a:prstGeom>
        </p:spPr>
      </p:pic>
      <p:pic>
        <p:nvPicPr>
          <p:cNvPr id="14" name="图片 13"/>
          <p:cNvPicPr>
            <a:picLocks noChangeAspect="1"/>
          </p:cNvPicPr>
          <p:nvPr/>
        </p:nvPicPr>
        <p:blipFill>
          <a:blip r:embed="rId11"/>
          <a:stretch>
            <a:fillRect/>
          </a:stretch>
        </p:blipFill>
        <p:spPr>
          <a:xfrm>
            <a:off x="5052695" y="2648764"/>
            <a:ext cx="5790299" cy="371203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609600"/>
            <a:ext cx="4964430" cy="5207000"/>
          </a:xfrm>
          <a:noFill/>
        </p:spPr>
        <p:txBody>
          <a:bodyPr lIns="0" tIns="0" rIns="0" bIns="0" anchor="t">
            <a:noAutofit/>
          </a:bodyPr>
          <a:lstStyle/>
          <a:p>
            <a:pPr>
              <a:lnSpc>
                <a:spcPct val="150000"/>
              </a:lnSpc>
            </a:pPr>
            <a:r>
              <a:rPr lang="en-US" altLang="zh-CN" sz="1800" dirty="0">
                <a:solidFill>
                  <a:schemeClr val="tx1"/>
                </a:solidFill>
                <a:latin typeface="Microsoft YaHei UI" charset="0"/>
                <a:ea typeface="Microsoft YaHei UI" charset="0"/>
              </a:rPr>
              <a:t>Interactive Site Map - Double-click to edit the artifact information.</a:t>
            </a:r>
            <a:br>
              <a:rPr lang="en-US" altLang="zh-CN" sz="1800" dirty="0">
                <a:solidFill>
                  <a:schemeClr val="tx1"/>
                </a:solidFill>
                <a:latin typeface="Microsoft YaHei UI" charset="0"/>
                <a:ea typeface="Microsoft YaHei UI" charset="0"/>
              </a:rPr>
            </a:br>
            <a:br>
              <a:rPr lang="en-US" altLang="zh-CN" sz="1800" dirty="0">
                <a:solidFill>
                  <a:schemeClr val="tx1"/>
                </a:solidFill>
                <a:latin typeface="Microsoft YaHei UI" charset="0"/>
                <a:ea typeface="Microsoft YaHei UI" charset="0"/>
              </a:rPr>
            </a:br>
            <a:br>
              <a:rPr lang="en-US" altLang="zh-CN" sz="1800" dirty="0">
                <a:solidFill>
                  <a:schemeClr val="tx1"/>
                </a:solidFill>
                <a:latin typeface="Microsoft YaHei UI" charset="0"/>
                <a:ea typeface="Microsoft YaHei UI" charset="0"/>
              </a:rPr>
            </a:br>
            <a:r>
              <a:rPr lang="en-US" altLang="zh-CN" sz="1800" dirty="0">
                <a:solidFill>
                  <a:schemeClr val="tx1"/>
                </a:solidFill>
                <a:latin typeface="Microsoft YaHei UI" charset="0"/>
                <a:ea typeface="Microsoft YaHei UI" charset="0"/>
              </a:rPr>
              <a:t>Bind the double-click event, obtain the ID of the artifact node when it is double-clicked, open the editing dialog box, update the artifact information, and then refresh the interface and statistical information.</a:t>
            </a: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5"/>
          <a:stretch>
            <a:fillRect/>
          </a:stretch>
        </p:blipFill>
        <p:spPr>
          <a:xfrm>
            <a:off x="5492749" y="979936"/>
            <a:ext cx="5617845" cy="461441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3"/>
            <p:custDataLst>
              <p:tags r:id="rId2"/>
            </p:custDataLst>
          </p:nvPr>
        </p:nvSpPr>
        <p:spPr/>
        <p:txBody>
          <a:bodyPr/>
          <a:lstStyle/>
          <a:p>
            <a:r>
              <a:rPr lang="zh-CN" altLang="en-US"/>
              <a:t>CONTENTS</a:t>
            </a:r>
          </a:p>
        </p:txBody>
      </p:sp>
      <p:sp>
        <p:nvSpPr>
          <p:cNvPr id="4" name="标题 3"/>
          <p:cNvSpPr>
            <a:spLocks noGrp="1"/>
          </p:cNvSpPr>
          <p:nvPr>
            <p:ph type="ctrTitle" idx="14"/>
            <p:custDataLst>
              <p:tags r:id="rId3"/>
            </p:custDataLst>
          </p:nvPr>
        </p:nvSpPr>
        <p:spPr/>
        <p:txBody>
          <a:bodyPr/>
          <a:lstStyle/>
          <a:p>
            <a:br>
              <a:rPr lang="en-US" altLang="en-US"/>
            </a:br>
            <a:endParaRPr lang="en-US" altLang="en-US"/>
          </a:p>
        </p:txBody>
      </p:sp>
      <p:grpSp>
        <p:nvGrpSpPr>
          <p:cNvPr id="17" name="组合 16"/>
          <p:cNvGrpSpPr/>
          <p:nvPr>
            <p:custDataLst>
              <p:tags r:id="rId4"/>
            </p:custDataLst>
          </p:nvPr>
        </p:nvGrpSpPr>
        <p:grpSpPr>
          <a:xfrm>
            <a:off x="6568096" y="883168"/>
            <a:ext cx="5115562" cy="5091663"/>
            <a:chOff x="10445" y="1342"/>
            <a:chExt cx="8056" cy="8018"/>
          </a:xfrm>
        </p:grpSpPr>
        <p:sp>
          <p:nvSpPr>
            <p:cNvPr id="5" name="文本框 4"/>
            <p:cNvSpPr txBox="1"/>
            <p:nvPr>
              <p:custDataLst>
                <p:tags r:id="rId5"/>
              </p:custDataLst>
            </p:nvPr>
          </p:nvSpPr>
          <p:spPr>
            <a:xfrm>
              <a:off x="10445" y="1342"/>
              <a:ext cx="1670" cy="1523"/>
            </a:xfrm>
            <a:prstGeom prst="rect">
              <a:avLst/>
            </a:prstGeom>
            <a:noFill/>
          </p:spPr>
          <p:txBody>
            <a:bodyPr wrap="square" lIns="0" tIns="0" rIns="0" bIns="0" rtlCol="0" anchor="ctr">
              <a:noAutofit/>
            </a:bodyPr>
            <a:lstStyle/>
            <a:p>
              <a:pPr algn="ctr">
                <a:lnSpc>
                  <a:spcPct val="109000"/>
                </a:lnSpc>
              </a:pPr>
              <a:r>
                <a:rPr lang="en-US" altLang="en-US" sz="5800">
                  <a:gradFill>
                    <a:gsLst>
                      <a:gs pos="0">
                        <a:schemeClr val="accent4"/>
                      </a:gs>
                      <a:gs pos="100000">
                        <a:schemeClr val="accent1"/>
                      </a:gs>
                    </a:gsLst>
                    <a:lin ang="5400000"/>
                  </a:gradFill>
                  <a:latin typeface="Microsoft YaHei UI" charset="0"/>
                  <a:cs typeface="Microsoft YaHei UI" charset="0"/>
                </a:rPr>
                <a:t>01</a:t>
              </a:r>
            </a:p>
          </p:txBody>
        </p:sp>
        <p:sp>
          <p:nvSpPr>
            <p:cNvPr id="6" name="矩形 5"/>
            <p:cNvSpPr/>
            <p:nvPr>
              <p:custDataLst>
                <p:tags r:id="rId6"/>
              </p:custDataLst>
            </p:nvPr>
          </p:nvSpPr>
          <p:spPr>
            <a:xfrm>
              <a:off x="12320" y="144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7"/>
              </p:custDataLst>
            </p:nvPr>
          </p:nvSpPr>
          <p:spPr>
            <a:xfrm>
              <a:off x="12320" y="1520"/>
              <a:ext cx="5700" cy="1280"/>
            </a:xfrm>
            <a:prstGeom prst="rect">
              <a:avLst/>
            </a:prstGeom>
            <a:noFill/>
          </p:spPr>
          <p:txBody>
            <a:bodyPr wrap="square" lIns="0" tIns="0" rIns="0" bIns="0" rtlCol="0" anchor="ctr">
              <a:noAutofit/>
            </a:bodyPr>
            <a:lstStyle/>
            <a:p>
              <a:endParaRPr lang="en-US" altLang="zh-CN" sz="2000" b="1" dirty="0"/>
            </a:p>
            <a:p>
              <a:endParaRPr lang="en-US" altLang="zh-CN" sz="2000" b="1" dirty="0"/>
            </a:p>
            <a:p>
              <a:endParaRPr lang="en-US" altLang="zh-CN" sz="2000" b="1" dirty="0"/>
            </a:p>
            <a:p>
              <a:r>
                <a:rPr lang="en-US" altLang="zh-CN" sz="2000" b="1" dirty="0"/>
                <a:t>Cultural Heritage Organization</a:t>
              </a:r>
            </a:p>
            <a:p>
              <a:br>
                <a:rPr lang="zh-CN" altLang="en-US" sz="2000" b="1" dirty="0"/>
              </a:br>
              <a:endParaRPr lang="zh-CN" altLang="en-US" sz="2000" b="1" dirty="0"/>
            </a:p>
            <a:p>
              <a:pPr algn="l">
                <a:lnSpc>
                  <a:spcPct val="111000"/>
                </a:lnSpc>
              </a:pPr>
              <a:endParaRPr lang="zh-CN" altLang="en-US" sz="2000" b="1" dirty="0">
                <a:solidFill>
                  <a:schemeClr val="tx1"/>
                </a:solidFill>
                <a:latin typeface="Microsoft YaHei UI" charset="0"/>
                <a:ea typeface="Microsoft YaHei UI" charset="0"/>
              </a:endParaRPr>
            </a:p>
          </p:txBody>
        </p:sp>
        <p:sp>
          <p:nvSpPr>
            <p:cNvPr id="8" name="文本框 7"/>
            <p:cNvSpPr txBox="1"/>
            <p:nvPr>
              <p:custDataLst>
                <p:tags r:id="rId8"/>
              </p:custDataLst>
            </p:nvPr>
          </p:nvSpPr>
          <p:spPr>
            <a:xfrm>
              <a:off x="10445" y="3502"/>
              <a:ext cx="1670" cy="1523"/>
            </a:xfrm>
            <a:prstGeom prst="rect">
              <a:avLst/>
            </a:prstGeom>
            <a:noFill/>
          </p:spPr>
          <p:txBody>
            <a:bodyPr wrap="square" lIns="0" tIns="0" rIns="0" bIns="0" rtlCol="0" anchor="ctr">
              <a:noAutofit/>
            </a:bodyPr>
            <a:lstStyle/>
            <a:p>
              <a:pPr algn="ctr">
                <a:lnSpc>
                  <a:spcPct val="109000"/>
                </a:lnSpc>
              </a:pPr>
              <a:r>
                <a:rPr lang="en-US" altLang="en-US" sz="5800">
                  <a:gradFill>
                    <a:gsLst>
                      <a:gs pos="0">
                        <a:schemeClr val="accent4"/>
                      </a:gs>
                      <a:gs pos="100000">
                        <a:schemeClr val="accent1"/>
                      </a:gs>
                    </a:gsLst>
                    <a:lin ang="5400000"/>
                  </a:gradFill>
                  <a:latin typeface="Microsoft YaHei UI" charset="0"/>
                  <a:cs typeface="Microsoft YaHei UI" charset="0"/>
                </a:rPr>
                <a:t>02</a:t>
              </a:r>
            </a:p>
          </p:txBody>
        </p:sp>
        <p:sp>
          <p:nvSpPr>
            <p:cNvPr id="9" name="矩形 8"/>
            <p:cNvSpPr/>
            <p:nvPr>
              <p:custDataLst>
                <p:tags r:id="rId9"/>
              </p:custDataLst>
            </p:nvPr>
          </p:nvSpPr>
          <p:spPr>
            <a:xfrm>
              <a:off x="12320" y="360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12319" y="3760"/>
              <a:ext cx="6021" cy="1280"/>
            </a:xfrm>
            <a:prstGeom prst="rect">
              <a:avLst/>
            </a:prstGeom>
            <a:noFill/>
          </p:spPr>
          <p:txBody>
            <a:bodyPr wrap="square" lIns="0" tIns="0" rIns="0" bIns="0" rtlCol="0" anchor="ctr">
              <a:noAutofit/>
            </a:bodyPr>
            <a:lstStyle/>
            <a:p>
              <a:r>
                <a:rPr lang="en-US" altLang="zh-CN" sz="2000" b="1" dirty="0"/>
                <a:t>Tourist Experience Management</a:t>
              </a:r>
            </a:p>
          </p:txBody>
        </p:sp>
        <p:sp>
          <p:nvSpPr>
            <p:cNvPr id="11" name="文本框 10"/>
            <p:cNvSpPr txBox="1"/>
            <p:nvPr>
              <p:custDataLst>
                <p:tags r:id="rId11"/>
              </p:custDataLst>
            </p:nvPr>
          </p:nvSpPr>
          <p:spPr>
            <a:xfrm>
              <a:off x="10445" y="5662"/>
              <a:ext cx="1670" cy="1523"/>
            </a:xfrm>
            <a:prstGeom prst="rect">
              <a:avLst/>
            </a:prstGeom>
            <a:noFill/>
          </p:spPr>
          <p:txBody>
            <a:bodyPr wrap="square" lIns="0" tIns="0" rIns="0" bIns="0" rtlCol="0" anchor="ctr">
              <a:noAutofit/>
            </a:bodyPr>
            <a:lstStyle/>
            <a:p>
              <a:pPr algn="ctr">
                <a:lnSpc>
                  <a:spcPct val="109000"/>
                </a:lnSpc>
              </a:pPr>
              <a:r>
                <a:rPr lang="en-US" altLang="en-US" sz="5800">
                  <a:gradFill>
                    <a:gsLst>
                      <a:gs pos="0">
                        <a:schemeClr val="accent4"/>
                      </a:gs>
                      <a:gs pos="100000">
                        <a:schemeClr val="accent1"/>
                      </a:gs>
                    </a:gsLst>
                    <a:lin ang="5400000"/>
                  </a:gradFill>
                  <a:latin typeface="Microsoft YaHei UI" charset="0"/>
                  <a:cs typeface="Microsoft YaHei UI" charset="0"/>
                </a:rPr>
                <a:t>03</a:t>
              </a:r>
            </a:p>
          </p:txBody>
        </p:sp>
        <p:sp>
          <p:nvSpPr>
            <p:cNvPr id="12" name="矩形 11"/>
            <p:cNvSpPr/>
            <p:nvPr>
              <p:custDataLst>
                <p:tags r:id="rId12"/>
              </p:custDataLst>
            </p:nvPr>
          </p:nvSpPr>
          <p:spPr>
            <a:xfrm>
              <a:off x="12320" y="576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custDataLst>
                <p:tags r:id="rId13"/>
              </p:custDataLst>
            </p:nvPr>
          </p:nvSpPr>
          <p:spPr>
            <a:xfrm>
              <a:off x="12480" y="5905"/>
              <a:ext cx="6021" cy="1280"/>
            </a:xfrm>
            <a:prstGeom prst="rect">
              <a:avLst/>
            </a:prstGeom>
            <a:noFill/>
          </p:spPr>
          <p:txBody>
            <a:bodyPr wrap="square" lIns="0" tIns="0" rIns="0" bIns="0" rtlCol="0" anchor="ctr">
              <a:noAutofit/>
            </a:bodyPr>
            <a:lstStyle/>
            <a:p>
              <a:pPr>
                <a:lnSpc>
                  <a:spcPct val="111000"/>
                </a:lnSpc>
              </a:pPr>
              <a:r>
                <a:rPr lang="en-US" altLang="zh-CN" sz="2000" b="1" dirty="0">
                  <a:solidFill>
                    <a:schemeClr val="tx1"/>
                  </a:solidFill>
                  <a:latin typeface="Microsoft YaHei UI" charset="0"/>
                  <a:ea typeface="Microsoft YaHei UI" charset="0"/>
                </a:rPr>
                <a:t>Advanced functions</a:t>
              </a:r>
            </a:p>
          </p:txBody>
        </p:sp>
        <p:sp>
          <p:nvSpPr>
            <p:cNvPr id="14" name="文本框 13"/>
            <p:cNvSpPr txBox="1"/>
            <p:nvPr>
              <p:custDataLst>
                <p:tags r:id="rId14"/>
              </p:custDataLst>
            </p:nvPr>
          </p:nvSpPr>
          <p:spPr>
            <a:xfrm>
              <a:off x="10445" y="7822"/>
              <a:ext cx="1670" cy="1523"/>
            </a:xfrm>
            <a:prstGeom prst="rect">
              <a:avLst/>
            </a:prstGeom>
            <a:noFill/>
          </p:spPr>
          <p:txBody>
            <a:bodyPr wrap="square" lIns="0" tIns="0" rIns="0" bIns="0" rtlCol="0" anchor="ctr">
              <a:noAutofit/>
            </a:bodyPr>
            <a:lstStyle/>
            <a:p>
              <a:pPr algn="ctr">
                <a:lnSpc>
                  <a:spcPct val="109000"/>
                </a:lnSpc>
              </a:pPr>
              <a:r>
                <a:rPr lang="en-US" altLang="en-US" sz="5800">
                  <a:gradFill>
                    <a:gsLst>
                      <a:gs pos="0">
                        <a:schemeClr val="accent4"/>
                      </a:gs>
                      <a:gs pos="100000">
                        <a:schemeClr val="accent1"/>
                      </a:gs>
                    </a:gsLst>
                    <a:lin ang="5400000"/>
                  </a:gradFill>
                  <a:latin typeface="Microsoft YaHei UI" charset="0"/>
                  <a:cs typeface="Microsoft YaHei UI" charset="0"/>
                </a:rPr>
                <a:t>04</a:t>
              </a:r>
            </a:p>
          </p:txBody>
        </p:sp>
        <p:sp>
          <p:nvSpPr>
            <p:cNvPr id="15" name="矩形 14"/>
            <p:cNvSpPr/>
            <p:nvPr>
              <p:custDataLst>
                <p:tags r:id="rId15"/>
              </p:custDataLst>
            </p:nvPr>
          </p:nvSpPr>
          <p:spPr>
            <a:xfrm>
              <a:off x="12320" y="792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16"/>
              </p:custDataLst>
            </p:nvPr>
          </p:nvSpPr>
          <p:spPr>
            <a:xfrm>
              <a:off x="12545" y="8080"/>
              <a:ext cx="5700" cy="1280"/>
            </a:xfrm>
            <a:prstGeom prst="rect">
              <a:avLst/>
            </a:prstGeom>
            <a:noFill/>
          </p:spPr>
          <p:txBody>
            <a:bodyPr wrap="square" lIns="0" tIns="0" rIns="0" bIns="0" rtlCol="0" anchor="ctr">
              <a:noAutofit/>
            </a:bodyPr>
            <a:lstStyle/>
            <a:p>
              <a:pPr>
                <a:lnSpc>
                  <a:spcPct val="111000"/>
                </a:lnSpc>
              </a:pPr>
              <a:r>
                <a:rPr lang="en-US" altLang="zh-CN" sz="2000" b="1" dirty="0">
                  <a:solidFill>
                    <a:schemeClr val="tx1"/>
                  </a:solidFill>
                  <a:latin typeface="Microsoft YaHei UI" charset="0"/>
                  <a:ea typeface="Microsoft YaHei UI" charset="0"/>
                </a:rPr>
                <a:t>Additional functions</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530860"/>
            <a:ext cx="4471670" cy="5207000"/>
          </a:xfrm>
          <a:noFill/>
        </p:spPr>
        <p:txBody>
          <a:bodyPr lIns="0" tIns="0" rIns="0" bIns="0" anchor="t">
            <a:noAutofit/>
          </a:bodyPr>
          <a:lstStyle/>
          <a:p>
            <a:pPr>
              <a:lnSpc>
                <a:spcPct val="150000"/>
              </a:lnSpc>
            </a:pPr>
            <a:r>
              <a:rPr lang="en-US" altLang="zh-CN" sz="2000" dirty="0">
                <a:solidFill>
                  <a:schemeClr val="tx1"/>
                </a:solidFill>
                <a:latin typeface="Microsoft YaHei UI" charset="0"/>
                <a:ea typeface="Microsoft YaHei UI" charset="0"/>
              </a:rPr>
              <a:t>Interactive Site Map - Search Highlight Function</a:t>
            </a:r>
            <a:br>
              <a:rPr lang="en-US" altLang="zh-CN" sz="2000" dirty="0">
                <a:solidFill>
                  <a:schemeClr val="tx1"/>
                </a:solidFill>
                <a:latin typeface="Microsoft YaHei UI" charset="0"/>
                <a:ea typeface="Microsoft YaHei UI" charset="0"/>
              </a:rPr>
            </a:br>
            <a:br>
              <a:rPr lang="en-US" altLang="zh-CN" sz="2000" dirty="0">
                <a:solidFill>
                  <a:schemeClr val="tx1"/>
                </a:solidFill>
                <a:latin typeface="Microsoft YaHei UI" charset="0"/>
                <a:ea typeface="Microsoft YaHei UI" charset="0"/>
              </a:rPr>
            </a:br>
            <a:br>
              <a:rPr lang="en-US" altLang="zh-CN" sz="2000" dirty="0">
                <a:solidFill>
                  <a:schemeClr val="tx1"/>
                </a:solidFill>
                <a:latin typeface="Microsoft YaHei UI" charset="0"/>
                <a:ea typeface="Microsoft YaHei UI" charset="0"/>
              </a:rPr>
            </a:br>
            <a:r>
              <a:rPr lang="en-US" altLang="zh-CN" sz="2000" dirty="0">
                <a:solidFill>
                  <a:schemeClr val="tx1"/>
                </a:solidFill>
                <a:latin typeface="Microsoft YaHei UI" charset="0"/>
                <a:ea typeface="Microsoft YaHei UI" charset="0"/>
              </a:rPr>
              <a:t>Monitor changes in the search box input and highlight the matching cultural relics nodes based on the keywords.</a:t>
            </a: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a:stretch>
            <a:fillRect/>
          </a:stretch>
        </p:blipFill>
        <p:spPr>
          <a:xfrm>
            <a:off x="4950897" y="358332"/>
            <a:ext cx="5907603" cy="634453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custDataLst>
              <p:tags r:id="rId2"/>
            </p:custDataLst>
          </p:nvPr>
        </p:nvPicPr>
        <p:blipFill>
          <a:blip r:embed="rId2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lstStyle/>
          <a:p>
            <a:pPr>
              <a:lnSpc>
                <a:spcPct val="114000"/>
              </a:lnSpc>
            </a:pPr>
            <a:r>
              <a:rPr lang="en-US" altLang="zh-CN" sz="2800" b="1" dirty="0">
                <a:solidFill>
                  <a:schemeClr val="tx1"/>
                </a:solidFill>
                <a:latin typeface="Microsoft YaHei UI" charset="0"/>
                <a:ea typeface="Microsoft YaHei UI" charset="0"/>
              </a:rPr>
              <a:t>4.2 Analysis of Cultural Heritage Protection</a:t>
            </a:r>
          </a:p>
        </p:txBody>
      </p:sp>
      <p:sp>
        <p:nvSpPr>
          <p:cNvPr id="28" name="任意多边形 27"/>
          <p:cNvSpPr/>
          <p:nvPr>
            <p:custDataLst>
              <p:tags r:id="rId4"/>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9" name="组合 28"/>
          <p:cNvGrpSpPr/>
          <p:nvPr/>
        </p:nvGrpSpPr>
        <p:grpSpPr>
          <a:xfrm>
            <a:off x="609603" y="1829432"/>
            <a:ext cx="10972797" cy="4418965"/>
            <a:chOff x="960" y="2880"/>
            <a:chExt cx="17280" cy="6959"/>
          </a:xfrm>
        </p:grpSpPr>
        <p:sp>
          <p:nvSpPr>
            <p:cNvPr id="4" name="任意多边形 3"/>
            <p:cNvSpPr/>
            <p:nvPr>
              <p:custDataLst>
                <p:tags r:id="rId5"/>
              </p:custDataLst>
            </p:nvPr>
          </p:nvSpPr>
          <p:spPr>
            <a:xfrm>
              <a:off x="96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Users/dongzhebin/Library/Containers/com.kingsoft.wpsoffice.mac/Data/Library/Application Support/Kingsoft/office6/.wppai/generateppt/d13b5e22-b62c-46c3-9560-4fe6fe33e086.jpgd13b5e22-b62c-46c3-9560-4fe6fe33e086"/>
            <p:cNvPicPr preferRelativeResize="0">
              <a:picLocks noChangeAspect="1"/>
            </p:cNvPicPr>
            <p:nvPr>
              <p:custDataLst>
                <p:tags r:id="rId6"/>
              </p:custDataLst>
            </p:nvPr>
          </p:nvPicPr>
          <p:blipFill>
            <a:blip r:embed="rId23"/>
            <a:srcRect/>
            <a:stretch>
              <a:fillRect/>
            </a:stretch>
          </p:blipFill>
          <p:spPr>
            <a:xfrm>
              <a:off x="144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0" name="任意多边形 9"/>
            <p:cNvSpPr/>
            <p:nvPr>
              <p:custDataLst>
                <p:tags r:id="rId7"/>
              </p:custDataLst>
            </p:nvPr>
          </p:nvSpPr>
          <p:spPr>
            <a:xfrm>
              <a:off x="96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descr="/Users/dongzhebin/Library/Containers/com.kingsoft.wpsoffice.mac/Data/Library/Application Support/Kingsoft/office6/.wppai/generateppt/fbdbb815-1526-4664-baff-e137e0d2c603.jpgfbdbb815-1526-4664-baff-e137e0d2c603"/>
            <p:cNvPicPr preferRelativeResize="0">
              <a:picLocks noChangeAspect="1"/>
            </p:cNvPicPr>
            <p:nvPr>
              <p:custDataLst>
                <p:tags r:id="rId8"/>
              </p:custDataLst>
            </p:nvPr>
          </p:nvPicPr>
          <p:blipFill>
            <a:blip r:embed="rId25"/>
            <a:srcRect/>
            <a:stretch>
              <a:fillRect/>
            </a:stretch>
          </p:blipFill>
          <p:spPr>
            <a:xfrm>
              <a:off x="144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9"/>
              </p:custDataLst>
            </p:nvPr>
          </p:nvSpPr>
          <p:spPr>
            <a:xfrm>
              <a:off x="3781" y="3261"/>
              <a:ext cx="5280" cy="640"/>
            </a:xfrm>
            <a:prstGeom prst="rect">
              <a:avLst/>
            </a:prstGeom>
            <a:noFill/>
          </p:spPr>
          <p:txBody>
            <a:bodyPr wrap="square" lIns="0" tIns="0" rIns="0" bIns="0" rtlCol="0" anchor="t">
              <a:noAutofit/>
            </a:bodyPr>
            <a:lstStyle/>
            <a:p>
              <a:pPr algn="l"/>
              <a:r>
                <a:rPr lang="en-US" altLang="zh-CN" b="1" i="0" dirty="0">
                  <a:solidFill>
                    <a:srgbClr val="000000"/>
                  </a:solidFill>
                  <a:effectLst/>
                  <a:latin typeface="Inter"/>
                </a:rPr>
                <a:t>Cultural Heritage Protection Analysis - Real-time Statistical Updates</a:t>
              </a:r>
            </a:p>
          </p:txBody>
        </p:sp>
        <p:sp>
          <p:nvSpPr>
            <p:cNvPr id="16" name="任意多边形 15"/>
            <p:cNvSpPr/>
            <p:nvPr>
              <p:custDataLst>
                <p:tags r:id="rId10"/>
              </p:custDataLst>
            </p:nvPr>
          </p:nvSpPr>
          <p:spPr>
            <a:xfrm>
              <a:off x="972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7" name="图片 16" descr="/Users/dongzhebin/Library/Containers/com.kingsoft.wpsoffice.mac/Data/Library/Application Support/Kingsoft/office6/.wppai/generateppt/e7b5b441-bf17-4b00-8455-308b2b40d1ca.jpge7b5b441-bf17-4b00-8455-308b2b40d1ca"/>
            <p:cNvPicPr preferRelativeResize="0">
              <a:picLocks noChangeAspect="1"/>
            </p:cNvPicPr>
            <p:nvPr>
              <p:custDataLst>
                <p:tags r:id="rId11"/>
              </p:custDataLst>
            </p:nvPr>
          </p:nvPicPr>
          <p:blipFill>
            <a:blip r:embed="rId26"/>
            <a:srcRect/>
            <a:stretch>
              <a:fillRect/>
            </a:stretch>
          </p:blipFill>
          <p:spPr>
            <a:xfrm>
              <a:off x="1020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9" name="文本框 8"/>
            <p:cNvSpPr txBox="1"/>
            <p:nvPr>
              <p:custDataLst>
                <p:tags r:id="rId12"/>
              </p:custDataLst>
            </p:nvPr>
          </p:nvSpPr>
          <p:spPr>
            <a:xfrm>
              <a:off x="3781" y="4442"/>
              <a:ext cx="5240" cy="1440"/>
            </a:xfrm>
            <a:prstGeom prst="rect">
              <a:avLst/>
            </a:prstGeom>
            <a:noFill/>
          </p:spPr>
          <p:txBody>
            <a:bodyPr wrap="square" lIns="0" tIns="0" rIns="0" bIns="0" rtlCol="0" anchor="t">
              <a:noAutofit/>
            </a:bodyPr>
            <a:lstStyle/>
            <a:p>
              <a:pPr algn="l">
                <a:lnSpc>
                  <a:spcPct val="125000"/>
                </a:lnSpc>
              </a:pPr>
              <a:r>
                <a:rPr lang="en-US" altLang="zh-CN" sz="1600" dirty="0">
                  <a:solidFill>
                    <a:schemeClr val="tx1"/>
                  </a:solidFill>
                  <a:latin typeface="Microsoft YaHei UI" charset="0"/>
                  <a:ea typeface="Microsoft YaHei UI" charset="0"/>
                </a:rPr>
                <a:t>Demonstrate the effect of real-time updates of statistics and charts after adding or removing cultural relics.</a:t>
              </a:r>
            </a:p>
          </p:txBody>
        </p:sp>
        <p:sp>
          <p:nvSpPr>
            <p:cNvPr id="22" name="任意多边形 21"/>
            <p:cNvSpPr/>
            <p:nvPr>
              <p:custDataLst>
                <p:tags r:id="rId13"/>
              </p:custDataLst>
            </p:nvPr>
          </p:nvSpPr>
          <p:spPr>
            <a:xfrm>
              <a:off x="972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3" name="图片 22" descr="/Users/dongzhebin/Library/Containers/com.kingsoft.wpsoffice.mac/Data/Library/Application Support/Kingsoft/office6/.wppai/generateppt/0eeae2ce-1cf0-4b61-9f46-99a0c63f9555.jpg0eeae2ce-1cf0-4b61-9f46-99a0c63f9555"/>
            <p:cNvPicPr preferRelativeResize="0">
              <a:picLocks noChangeAspect="1"/>
            </p:cNvPicPr>
            <p:nvPr>
              <p:custDataLst>
                <p:tags r:id="rId14"/>
              </p:custDataLst>
            </p:nvPr>
          </p:nvPicPr>
          <p:blipFill>
            <a:blip r:embed="rId27"/>
            <a:srcRect/>
            <a:stretch>
              <a:fillRect/>
            </a:stretch>
          </p:blipFill>
          <p:spPr>
            <a:xfrm>
              <a:off x="1020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2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文本框 13"/>
            <p:cNvSpPr txBox="1"/>
            <p:nvPr>
              <p:custDataLst>
                <p:tags r:id="rId15"/>
              </p:custDataLst>
            </p:nvPr>
          </p:nvSpPr>
          <p:spPr>
            <a:xfrm>
              <a:off x="3800" y="6950"/>
              <a:ext cx="5280" cy="640"/>
            </a:xfrm>
            <a:prstGeom prst="rect">
              <a:avLst/>
            </a:prstGeom>
            <a:noFill/>
          </p:spPr>
          <p:txBody>
            <a:bodyPr wrap="square" lIns="0" tIns="0" rIns="0" bIns="0" rtlCol="0" anchor="t">
              <a:noAutofit/>
            </a:bodyPr>
            <a:lstStyle/>
            <a:p>
              <a:pPr algn="l"/>
              <a:r>
                <a:rPr lang="en-US" altLang="zh-CN" sz="1600" b="1" i="0" dirty="0">
                  <a:solidFill>
                    <a:srgbClr val="000000"/>
                  </a:solidFill>
                  <a:effectLst/>
                  <a:latin typeface="Inter"/>
                </a:rPr>
                <a:t>Cultural Heritage Protection Analysis - Identification of Protection Needs</a:t>
              </a:r>
            </a:p>
          </p:txBody>
        </p:sp>
        <p:sp>
          <p:nvSpPr>
            <p:cNvPr id="15" name="文本框 14"/>
            <p:cNvSpPr txBox="1"/>
            <p:nvPr>
              <p:custDataLst>
                <p:tags r:id="rId16"/>
              </p:custDataLst>
            </p:nvPr>
          </p:nvSpPr>
          <p:spPr>
            <a:xfrm>
              <a:off x="3799" y="7994"/>
              <a:ext cx="5240" cy="1440"/>
            </a:xfrm>
            <a:prstGeom prst="rect">
              <a:avLst/>
            </a:prstGeom>
            <a:noFill/>
          </p:spPr>
          <p:txBody>
            <a:bodyPr wrap="square" lIns="0" tIns="0" rIns="0" bIns="0" rtlCol="0" anchor="t">
              <a:noAutofit/>
            </a:bodyPr>
            <a:lstStyle/>
            <a:p>
              <a:pPr algn="l">
                <a:lnSpc>
                  <a:spcPct val="125000"/>
                </a:lnSpc>
              </a:pPr>
              <a:r>
                <a:rPr lang="en-US" altLang="zh-CN" sz="1600" dirty="0">
                  <a:solidFill>
                    <a:schemeClr val="tx1"/>
                  </a:solidFill>
                  <a:latin typeface="Microsoft YaHei UI" charset="0"/>
                  <a:ea typeface="Microsoft YaHei UI" charset="0"/>
                </a:rPr>
                <a:t>Based on the data of time and type distribution, identify the less numerous parts and propose protection suggestions.</a:t>
              </a:r>
            </a:p>
          </p:txBody>
        </p:sp>
        <p:sp>
          <p:nvSpPr>
            <p:cNvPr id="20" name="文本框 19"/>
            <p:cNvSpPr txBox="1"/>
            <p:nvPr>
              <p:custDataLst>
                <p:tags r:id="rId17"/>
              </p:custDataLst>
            </p:nvPr>
          </p:nvSpPr>
          <p:spPr>
            <a:xfrm>
              <a:off x="12272" y="3261"/>
              <a:ext cx="5280" cy="640"/>
            </a:xfrm>
            <a:prstGeom prst="rect">
              <a:avLst/>
            </a:prstGeom>
            <a:noFill/>
          </p:spPr>
          <p:txBody>
            <a:bodyPr wrap="square" lIns="0" tIns="0" rIns="0" bIns="0" rtlCol="0" anchor="t">
              <a:noAutofit/>
            </a:bodyPr>
            <a:lstStyle/>
            <a:p>
              <a:pPr algn="l"/>
              <a:r>
                <a:rPr lang="en-US" altLang="zh-CN" b="1" i="0" dirty="0">
                  <a:solidFill>
                    <a:srgbClr val="000000"/>
                  </a:solidFill>
                  <a:effectLst/>
                  <a:latin typeface="Inter"/>
                </a:rPr>
                <a:t>Cultural Heritage Protection Analysis - Analysis of Distribution by Era or Type</a:t>
              </a:r>
            </a:p>
          </p:txBody>
        </p:sp>
        <p:sp>
          <p:nvSpPr>
            <p:cNvPr id="21" name="文本框 20"/>
            <p:cNvSpPr txBox="1"/>
            <p:nvPr>
              <p:custDataLst>
                <p:tags r:id="rId18"/>
              </p:custDataLst>
            </p:nvPr>
          </p:nvSpPr>
          <p:spPr>
            <a:xfrm>
              <a:off x="12119" y="4350"/>
              <a:ext cx="5722" cy="1440"/>
            </a:xfrm>
            <a:prstGeom prst="rect">
              <a:avLst/>
            </a:prstGeom>
            <a:noFill/>
          </p:spPr>
          <p:txBody>
            <a:bodyPr wrap="square" lIns="0" tIns="0" rIns="0" bIns="0" rtlCol="0" anchor="t">
              <a:noAutofit/>
            </a:bodyPr>
            <a:lstStyle/>
            <a:p>
              <a:pPr>
                <a:lnSpc>
                  <a:spcPct val="125000"/>
                </a:lnSpc>
              </a:pPr>
              <a:r>
                <a:rPr lang="en-US" altLang="zh-CN" sz="1600" dirty="0">
                  <a:solidFill>
                    <a:schemeClr val="tx1"/>
                  </a:solidFill>
                  <a:latin typeface="Microsoft YaHei UI" charset="0"/>
                  <a:ea typeface="Microsoft YaHei UI" charset="0"/>
                </a:rPr>
                <a:t>Show the detailed information box that pops up when the mouse hovers over the cultural relic node.</a:t>
              </a:r>
            </a:p>
          </p:txBody>
        </p:sp>
        <p:sp>
          <p:nvSpPr>
            <p:cNvPr id="26" name="文本框 25"/>
            <p:cNvSpPr txBox="1"/>
            <p:nvPr>
              <p:custDataLst>
                <p:tags r:id="rId19"/>
              </p:custDataLst>
            </p:nvPr>
          </p:nvSpPr>
          <p:spPr>
            <a:xfrm>
              <a:off x="12479" y="6820"/>
              <a:ext cx="5280" cy="640"/>
            </a:xfrm>
            <a:prstGeom prst="rect">
              <a:avLst/>
            </a:prstGeom>
            <a:noFill/>
          </p:spPr>
          <p:txBody>
            <a:bodyPr wrap="square" lIns="0" tIns="0" rIns="0" bIns="0" rtlCol="0" anchor="t">
              <a:noAutofit/>
            </a:bodyPr>
            <a:lstStyle/>
            <a:p>
              <a:pPr algn="l"/>
              <a:r>
                <a:rPr lang="en-US" altLang="zh-CN" sz="1600" b="1" i="0" dirty="0">
                  <a:solidFill>
                    <a:srgbClr val="000000"/>
                  </a:solidFill>
                  <a:effectLst/>
                  <a:latin typeface="Inter"/>
                </a:rPr>
                <a:t>Cultural Heritage Protection Analysis - Data Visualization Charts</a:t>
              </a:r>
            </a:p>
          </p:txBody>
        </p:sp>
        <p:sp>
          <p:nvSpPr>
            <p:cNvPr id="27" name="文本框 26"/>
            <p:cNvSpPr txBox="1"/>
            <p:nvPr>
              <p:custDataLst>
                <p:tags r:id="rId20"/>
              </p:custDataLst>
            </p:nvPr>
          </p:nvSpPr>
          <p:spPr>
            <a:xfrm>
              <a:off x="12600" y="7840"/>
              <a:ext cx="5240" cy="1440"/>
            </a:xfrm>
            <a:prstGeom prst="rect">
              <a:avLst/>
            </a:prstGeom>
            <a:noFill/>
          </p:spPr>
          <p:txBody>
            <a:bodyPr wrap="square" lIns="0" tIns="0" rIns="0" bIns="0" rtlCol="0" anchor="t">
              <a:noAutofit/>
            </a:bodyPr>
            <a:lstStyle/>
            <a:p>
              <a:pPr algn="l">
                <a:lnSpc>
                  <a:spcPct val="125000"/>
                </a:lnSpc>
              </a:pPr>
              <a:r>
                <a:rPr lang="en-US" altLang="zh-CN" sz="1600" dirty="0">
                  <a:solidFill>
                    <a:schemeClr val="tx1"/>
                  </a:solidFill>
                  <a:latin typeface="Microsoft YaHei UI" charset="0"/>
                  <a:ea typeface="Microsoft YaHei UI" charset="0"/>
                </a:rPr>
                <a:t>Display the pie chart showing the distribution of cultural relics over different periods and the bar chart showing the distribution of types.</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454660"/>
            <a:ext cx="4964430" cy="5207000"/>
          </a:xfrm>
          <a:noFill/>
        </p:spPr>
        <p:txBody>
          <a:bodyPr lIns="0" tIns="0" rIns="0" bIns="0" anchor="t">
            <a:noAutofit/>
          </a:bodyPr>
          <a:lstStyle/>
          <a:p>
            <a:pPr>
              <a:lnSpc>
                <a:spcPct val="150000"/>
              </a:lnSpc>
            </a:pPr>
            <a:r>
              <a:rPr lang="en-US" altLang="zh-CN" sz="1200" b="1" dirty="0">
                <a:solidFill>
                  <a:schemeClr val="tx1"/>
                </a:solidFill>
                <a:latin typeface="Microsoft YaHei UI" charset="0"/>
                <a:ea typeface="Microsoft YaHei UI" charset="0"/>
              </a:rPr>
              <a:t>Cultural Heritage Protection Analysis - Time or Type Distribution Analysis</a:t>
            </a:r>
            <a:br>
              <a:rPr lang="en-US" altLang="zh-CN" sz="1200" b="1" dirty="0">
                <a:solidFill>
                  <a:schemeClr val="tx1"/>
                </a:solidFill>
                <a:latin typeface="Microsoft YaHei UI" charset="0"/>
                <a:ea typeface="Microsoft YaHei UI" charset="0"/>
              </a:rPr>
            </a:br>
            <a:br>
              <a:rPr lang="en-US" altLang="zh-CN" sz="1200" b="1" dirty="0">
                <a:solidFill>
                  <a:schemeClr val="tx1"/>
                </a:solidFill>
                <a:latin typeface="Microsoft YaHei UI" charset="0"/>
                <a:ea typeface="Microsoft YaHei UI" charset="0"/>
              </a:rPr>
            </a:br>
            <a:r>
              <a:rPr lang="en-US" altLang="zh-CN" sz="1200" b="1" dirty="0">
                <a:solidFill>
                  <a:schemeClr val="tx1"/>
                </a:solidFill>
                <a:latin typeface="Microsoft YaHei UI" charset="0"/>
                <a:ea typeface="Microsoft YaHei UI" charset="0"/>
              </a:rPr>
              <a:t>Traverse the cultural heritage tree and count the distribution of cultural relics by era, type, and importance.</a:t>
            </a: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3" name="组合 12"/>
          <p:cNvGrpSpPr/>
          <p:nvPr/>
        </p:nvGrpSpPr>
        <p:grpSpPr>
          <a:xfrm>
            <a:off x="3720465" y="454660"/>
            <a:ext cx="6858000" cy="1422400"/>
            <a:chOff x="7560" y="960"/>
            <a:chExt cx="10800" cy="2240"/>
          </a:xfrm>
        </p:grpSpPr>
        <p:sp>
          <p:nvSpPr>
            <p:cNvPr id="6" name="文本框 5"/>
            <p:cNvSpPr txBox="1"/>
            <p:nvPr>
              <p:custDataLst>
                <p:tags r:id="rId4"/>
              </p:custDataLst>
            </p:nvPr>
          </p:nvSpPr>
          <p:spPr>
            <a:xfrm>
              <a:off x="7560" y="1760"/>
              <a:ext cx="5060" cy="1440"/>
            </a:xfrm>
            <a:prstGeom prst="rect">
              <a:avLst/>
            </a:prstGeom>
            <a:noFill/>
          </p:spPr>
          <p:txBody>
            <a:bodyPr wrap="square" lIns="0" tIns="0" rIns="0" bIns="0" rtlCol="0" anchor="t">
              <a:noAutofit/>
            </a:bodyPr>
            <a:lstStyle/>
            <a:p>
              <a:pPr algn="l">
                <a:lnSpc>
                  <a:spcPct val="125000"/>
                </a:lnSpc>
              </a:pPr>
              <a:endParaRPr lang="en-US" altLang="en-US" sz="1600">
                <a:solidFill>
                  <a:schemeClr val="tx1"/>
                </a:solidFill>
                <a:latin typeface="Microsoft YaHei UI" charset="0"/>
                <a:ea typeface="Microsoft YaHei UI" charset="0"/>
              </a:endParaRPr>
            </a:p>
          </p:txBody>
        </p:sp>
        <p:sp>
          <p:nvSpPr>
            <p:cNvPr id="8" name="文本框 7"/>
            <p:cNvSpPr txBox="1"/>
            <p:nvPr>
              <p:custDataLst>
                <p:tags r:id="rId5"/>
              </p:custDataLst>
            </p:nvPr>
          </p:nvSpPr>
          <p:spPr>
            <a:xfrm>
              <a:off x="13260" y="960"/>
              <a:ext cx="5100" cy="640"/>
            </a:xfrm>
            <a:prstGeom prst="rect">
              <a:avLst/>
            </a:prstGeom>
            <a:noFill/>
          </p:spPr>
          <p:txBody>
            <a:bodyPr wrap="square" lIns="0" tIns="0" rIns="0" bIns="0" rtlCol="0" anchor="t">
              <a:noAutofit/>
            </a:bodyPr>
            <a:lstStyle/>
            <a:p>
              <a:pPr algn="l">
                <a:lnSpc>
                  <a:spcPct val="111000"/>
                </a:lnSpc>
              </a:pPr>
              <a:endParaRPr lang="en-US" altLang="en-US" sz="2400">
                <a:solidFill>
                  <a:schemeClr val="tx1"/>
                </a:solidFill>
                <a:latin typeface="Microsoft YaHei UI" charset="0"/>
                <a:ea typeface="Microsoft YaHei UI" charset="0"/>
              </a:endParaRPr>
            </a:p>
          </p:txBody>
        </p:sp>
        <p:sp>
          <p:nvSpPr>
            <p:cNvPr id="9" name="文本框 8"/>
            <p:cNvSpPr txBox="1"/>
            <p:nvPr>
              <p:custDataLst>
                <p:tags r:id="rId6"/>
              </p:custDataLst>
            </p:nvPr>
          </p:nvSpPr>
          <p:spPr>
            <a:xfrm>
              <a:off x="13260" y="1760"/>
              <a:ext cx="5060" cy="1440"/>
            </a:xfrm>
            <a:prstGeom prst="rect">
              <a:avLst/>
            </a:prstGeom>
            <a:noFill/>
          </p:spPr>
          <p:txBody>
            <a:bodyPr wrap="square" lIns="0" tIns="0" rIns="0" bIns="0" rtlCol="0" anchor="t">
              <a:noAutofit/>
            </a:bodyPr>
            <a:lstStyle/>
            <a:p>
              <a:pPr algn="l">
                <a:lnSpc>
                  <a:spcPct val="125000"/>
                </a:lnSpc>
              </a:pPr>
              <a:endParaRPr lang="en-US" altLang="en-US" sz="1600">
                <a:solidFill>
                  <a:schemeClr val="tx1"/>
                </a:solidFill>
                <a:latin typeface="Microsoft YaHei UI" charset="0"/>
                <a:ea typeface="Microsoft YaHei UI" charset="0"/>
              </a:endParaRPr>
            </a:p>
          </p:txBody>
        </p:sp>
      </p:grpSp>
      <p:pic>
        <p:nvPicPr>
          <p:cNvPr id="10" name="图片 9"/>
          <p:cNvPicPr>
            <a:picLocks noChangeAspect="1"/>
          </p:cNvPicPr>
          <p:nvPr/>
        </p:nvPicPr>
        <p:blipFill>
          <a:blip r:embed="rId8"/>
          <a:stretch>
            <a:fillRect/>
          </a:stretch>
        </p:blipFill>
        <p:spPr>
          <a:xfrm>
            <a:off x="5953234" y="114300"/>
            <a:ext cx="6165709" cy="6515100"/>
          </a:xfrm>
          <a:prstGeom prst="rect">
            <a:avLst/>
          </a:prstGeom>
        </p:spPr>
      </p:pic>
      <p:pic>
        <p:nvPicPr>
          <p:cNvPr id="14" name="图片 13"/>
          <p:cNvPicPr>
            <a:picLocks noChangeAspect="1"/>
          </p:cNvPicPr>
          <p:nvPr/>
        </p:nvPicPr>
        <p:blipFill>
          <a:blip r:embed="rId9"/>
          <a:stretch>
            <a:fillRect/>
          </a:stretch>
        </p:blipFill>
        <p:spPr>
          <a:xfrm>
            <a:off x="0" y="2100580"/>
            <a:ext cx="5740400" cy="43053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609600"/>
            <a:ext cx="4964430" cy="5207000"/>
          </a:xfrm>
          <a:noFill/>
        </p:spPr>
        <p:txBody>
          <a:bodyPr lIns="0" tIns="0" rIns="0" bIns="0" anchor="t">
            <a:noAutofit/>
          </a:bodyPr>
          <a:lstStyle/>
          <a:p>
            <a:pPr>
              <a:lnSpc>
                <a:spcPct val="150000"/>
              </a:lnSpc>
            </a:pPr>
            <a:r>
              <a:rPr lang="en-US" altLang="zh-CN" sz="1400" b="1" dirty="0">
                <a:solidFill>
                  <a:schemeClr val="tx1"/>
                </a:solidFill>
                <a:latin typeface="Microsoft YaHei UI" charset="0"/>
                <a:ea typeface="Microsoft YaHei UI" charset="0"/>
              </a:rPr>
              <a:t>Cultural Heritage Protection Analysis - Identification of Protection Needs</a:t>
            </a:r>
            <a:br>
              <a:rPr lang="en-US" altLang="zh-CN" sz="1400" b="1" dirty="0">
                <a:solidFill>
                  <a:schemeClr val="tx1"/>
                </a:solidFill>
                <a:latin typeface="Microsoft YaHei UI" charset="0"/>
                <a:ea typeface="Microsoft YaHei UI" charset="0"/>
              </a:rPr>
            </a:br>
            <a:br>
              <a:rPr lang="en-US" altLang="zh-CN" sz="1400" b="1" dirty="0">
                <a:solidFill>
                  <a:schemeClr val="tx1"/>
                </a:solidFill>
                <a:latin typeface="Microsoft YaHei UI" charset="0"/>
                <a:ea typeface="Microsoft YaHei UI" charset="0"/>
              </a:rPr>
            </a:br>
            <a:r>
              <a:rPr lang="en-US" altLang="zh-CN" sz="1400" b="1" dirty="0">
                <a:solidFill>
                  <a:schemeClr val="tx1"/>
                </a:solidFill>
                <a:latin typeface="Microsoft YaHei UI" charset="0"/>
                <a:ea typeface="Microsoft YaHei UI" charset="0"/>
              </a:rPr>
              <a:t>Based on statistical data, identify the less numerous eras and types, and provide protection suggestions.</a:t>
            </a: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5"/>
          <a:stretch>
            <a:fillRect/>
          </a:stretch>
        </p:blipFill>
        <p:spPr>
          <a:xfrm>
            <a:off x="5207000" y="304800"/>
            <a:ext cx="6905281" cy="6350000"/>
          </a:xfrm>
          <a:prstGeom prst="rect">
            <a:avLst/>
          </a:prstGeom>
        </p:spPr>
      </p:pic>
      <p:pic>
        <p:nvPicPr>
          <p:cNvPr id="14" name="图片 13"/>
          <p:cNvPicPr>
            <a:picLocks noChangeAspect="1"/>
          </p:cNvPicPr>
          <p:nvPr/>
        </p:nvPicPr>
        <p:blipFill>
          <a:blip r:embed="rId6"/>
          <a:stretch>
            <a:fillRect/>
          </a:stretch>
        </p:blipFill>
        <p:spPr>
          <a:xfrm>
            <a:off x="79719" y="2820952"/>
            <a:ext cx="4835181" cy="50489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369570"/>
            <a:ext cx="4964430" cy="5207000"/>
          </a:xfrm>
          <a:noFill/>
        </p:spPr>
        <p:txBody>
          <a:bodyPr lIns="0" tIns="0" rIns="0" bIns="0" anchor="t">
            <a:noAutofit/>
          </a:bodyPr>
          <a:lstStyle/>
          <a:p>
            <a:pPr>
              <a:lnSpc>
                <a:spcPct val="150000"/>
              </a:lnSpc>
            </a:pPr>
            <a:r>
              <a:rPr lang="en-US" altLang="zh-CN" sz="1200" b="1" dirty="0">
                <a:solidFill>
                  <a:schemeClr val="tx1"/>
                </a:solidFill>
                <a:latin typeface="Microsoft YaHei UI" charset="0"/>
                <a:ea typeface="Microsoft YaHei UI" charset="0"/>
              </a:rPr>
              <a:t>Cultural Heritage Protection Analysis - Data Visualization Charts</a:t>
            </a:r>
            <a:br>
              <a:rPr lang="en-US" altLang="zh-CN" sz="1200" b="1" dirty="0">
                <a:solidFill>
                  <a:schemeClr val="tx1"/>
                </a:solidFill>
                <a:latin typeface="Microsoft YaHei UI" charset="0"/>
                <a:ea typeface="Microsoft YaHei UI" charset="0"/>
              </a:rPr>
            </a:br>
            <a:br>
              <a:rPr lang="en-US" altLang="zh-CN" sz="1200" b="1" dirty="0">
                <a:solidFill>
                  <a:schemeClr val="tx1"/>
                </a:solidFill>
                <a:latin typeface="Microsoft YaHei UI" charset="0"/>
                <a:ea typeface="Microsoft YaHei UI" charset="0"/>
              </a:rPr>
            </a:br>
            <a:r>
              <a:rPr lang="en-US" altLang="zh-CN" sz="1200" b="1" dirty="0">
                <a:solidFill>
                  <a:schemeClr val="tx1"/>
                </a:solidFill>
                <a:latin typeface="Microsoft YaHei UI" charset="0"/>
                <a:ea typeface="Microsoft YaHei UI" charset="0"/>
              </a:rPr>
              <a:t>Using the matplotlib library, pie charts and bar charts are drawn to display the distribution of cultural heritage eras and types.</a:t>
            </a: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stretch>
            <a:fillRect/>
          </a:stretch>
        </p:blipFill>
        <p:spPr>
          <a:xfrm>
            <a:off x="5459130" y="0"/>
            <a:ext cx="6409018" cy="3324689"/>
          </a:xfrm>
          <a:prstGeom prst="rect">
            <a:avLst/>
          </a:prstGeom>
        </p:spPr>
      </p:pic>
      <p:pic>
        <p:nvPicPr>
          <p:cNvPr id="15" name="图片 14"/>
          <p:cNvPicPr>
            <a:picLocks noChangeAspect="1"/>
          </p:cNvPicPr>
          <p:nvPr/>
        </p:nvPicPr>
        <p:blipFill>
          <a:blip r:embed="rId6"/>
          <a:stretch>
            <a:fillRect/>
          </a:stretch>
        </p:blipFill>
        <p:spPr>
          <a:xfrm>
            <a:off x="5459129" y="3324689"/>
            <a:ext cx="6490301" cy="3056285"/>
          </a:xfrm>
          <a:prstGeom prst="rect">
            <a:avLst/>
          </a:prstGeom>
        </p:spPr>
      </p:pic>
      <p:pic>
        <p:nvPicPr>
          <p:cNvPr id="17" name="图片 16"/>
          <p:cNvPicPr>
            <a:picLocks noChangeAspect="1"/>
          </p:cNvPicPr>
          <p:nvPr/>
        </p:nvPicPr>
        <p:blipFill>
          <a:blip r:embed="rId7"/>
          <a:stretch>
            <a:fillRect/>
          </a:stretch>
        </p:blipFill>
        <p:spPr>
          <a:xfrm>
            <a:off x="161288" y="2400794"/>
            <a:ext cx="4895850" cy="39801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609600"/>
            <a:ext cx="4964430" cy="5207000"/>
          </a:xfrm>
          <a:noFill/>
        </p:spPr>
        <p:txBody>
          <a:bodyPr lIns="0" tIns="0" rIns="0" bIns="0" anchor="t">
            <a:noAutofit/>
          </a:bodyPr>
          <a:lstStyle/>
          <a:p>
            <a:pPr>
              <a:lnSpc>
                <a:spcPct val="150000"/>
              </a:lnSpc>
            </a:pPr>
            <a:r>
              <a:rPr lang="en-US" altLang="zh-CN" sz="1800" b="1" dirty="0">
                <a:solidFill>
                  <a:schemeClr val="tx1"/>
                </a:solidFill>
                <a:latin typeface="Microsoft YaHei UI" charset="0"/>
                <a:ea typeface="Microsoft YaHei UI" charset="0"/>
              </a:rPr>
              <a:t>Cultural Heritage Protection Analysis - Real-time Statistical Updates</a:t>
            </a:r>
            <a:br>
              <a:rPr lang="en-US" altLang="zh-CN" sz="1800" b="1" dirty="0">
                <a:solidFill>
                  <a:schemeClr val="tx1"/>
                </a:solidFill>
                <a:latin typeface="Microsoft YaHei UI" charset="0"/>
                <a:ea typeface="Microsoft YaHei UI" charset="0"/>
              </a:rPr>
            </a:br>
            <a:br>
              <a:rPr lang="en-US" altLang="zh-CN" sz="1800" b="1" dirty="0">
                <a:solidFill>
                  <a:schemeClr val="tx1"/>
                </a:solidFill>
                <a:latin typeface="Microsoft YaHei UI" charset="0"/>
                <a:ea typeface="Microsoft YaHei UI" charset="0"/>
              </a:rPr>
            </a:br>
            <a:r>
              <a:rPr lang="en-US" altLang="zh-CN" sz="1800" b="1" dirty="0">
                <a:solidFill>
                  <a:schemeClr val="tx1"/>
                </a:solidFill>
                <a:latin typeface="Microsoft YaHei UI" charset="0"/>
                <a:ea typeface="Microsoft YaHei UI" charset="0"/>
              </a:rPr>
              <a:t>During the operations of adding or deleting cultural relics, the refresh_statistics method is called to update the statistical information and charts.</a:t>
            </a: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stretch>
            <a:fillRect/>
          </a:stretch>
        </p:blipFill>
        <p:spPr>
          <a:xfrm>
            <a:off x="5497596" y="139700"/>
            <a:ext cx="6626726" cy="3073400"/>
          </a:xfrm>
          <a:prstGeom prst="rect">
            <a:avLst/>
          </a:prstGeom>
        </p:spPr>
      </p:pic>
      <p:pic>
        <p:nvPicPr>
          <p:cNvPr id="15" name="图片 14"/>
          <p:cNvPicPr>
            <a:picLocks noChangeAspect="1"/>
          </p:cNvPicPr>
          <p:nvPr/>
        </p:nvPicPr>
        <p:blipFill>
          <a:blip r:embed="rId6"/>
          <a:stretch>
            <a:fillRect/>
          </a:stretch>
        </p:blipFill>
        <p:spPr>
          <a:xfrm>
            <a:off x="5497596" y="3213100"/>
            <a:ext cx="6626726" cy="324535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449580"/>
            <a:ext cx="4964430" cy="5207000"/>
          </a:xfrm>
          <a:noFill/>
        </p:spPr>
        <p:txBody>
          <a:bodyPr lIns="0" tIns="0" rIns="0" bIns="0" anchor="t">
            <a:noAutofit/>
          </a:bodyPr>
          <a:lstStyle/>
          <a:p>
            <a:pPr>
              <a:lnSpc>
                <a:spcPct val="150000"/>
              </a:lnSpc>
            </a:pPr>
            <a:r>
              <a:rPr lang="en-US" altLang="zh-CN" sz="1600" b="1" i="0" dirty="0">
                <a:solidFill>
                  <a:srgbClr val="000000"/>
                </a:solidFill>
                <a:effectLst/>
                <a:latin typeface="Inter"/>
              </a:rPr>
              <a:t>Running result</a:t>
            </a:r>
            <a:br>
              <a:rPr lang="zh-CN" altLang="en-US" sz="1600" b="1" i="0" dirty="0">
                <a:solidFill>
                  <a:srgbClr val="000000"/>
                </a:solidFill>
                <a:effectLst/>
                <a:latin typeface="Inter"/>
              </a:rPr>
            </a:br>
            <a:br>
              <a:rPr lang="zh-CN" altLang="en-US" sz="2000" b="1" i="0" dirty="0">
                <a:solidFill>
                  <a:srgbClr val="000000"/>
                </a:solidFill>
                <a:effectLst/>
                <a:latin typeface="Inter"/>
              </a:rPr>
            </a:br>
            <a:br>
              <a:rPr lang="zh-CN" altLang="en-US" dirty="0"/>
            </a:br>
            <a:endParaRPr lang="zh-CN" altLang="en-US" b="1" dirty="0">
              <a:solidFill>
                <a:schemeClr val="tx1"/>
              </a:solidFill>
              <a:latin typeface="Microsoft YaHei UI" charset="0"/>
              <a:ea typeface="Microsoft YaHei UI" charset="0"/>
            </a:endParaRP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242570" y="805133"/>
            <a:ext cx="9762706" cy="552788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609600"/>
            <a:ext cx="4964430" cy="5207000"/>
          </a:xfrm>
          <a:noFill/>
        </p:spPr>
        <p:txBody>
          <a:bodyPr lIns="0" tIns="0" rIns="0" bIns="0" anchor="t">
            <a:noAutofit/>
          </a:bodyPr>
          <a:lstStyle/>
          <a:p>
            <a:pPr>
              <a:lnSpc>
                <a:spcPct val="150000"/>
              </a:lnSpc>
            </a:pPr>
            <a:r>
              <a:rPr lang="en-US" altLang="zh-CN" sz="1200" b="1" dirty="0">
                <a:solidFill>
                  <a:srgbClr val="000000"/>
                </a:solidFill>
                <a:effectLst/>
                <a:latin typeface="Inter"/>
                <a:sym typeface="+mn-ea"/>
              </a:rPr>
              <a:t>Running result</a:t>
            </a:r>
            <a:br>
              <a:rPr lang="zh-CN" altLang="en-US" sz="800" b="1" i="0" dirty="0">
                <a:solidFill>
                  <a:srgbClr val="000000"/>
                </a:solidFill>
                <a:effectLst/>
                <a:latin typeface="Inter"/>
              </a:rPr>
            </a:br>
            <a:br>
              <a:rPr lang="zh-CN" altLang="en-US" sz="1050" b="1" i="0" dirty="0">
                <a:solidFill>
                  <a:srgbClr val="000000"/>
                </a:solidFill>
                <a:effectLst/>
                <a:latin typeface="Inter"/>
              </a:rPr>
            </a:br>
            <a:br>
              <a:rPr lang="zh-CN" altLang="en-US" sz="1800" dirty="0"/>
            </a:br>
            <a:endParaRPr lang="zh-CN" altLang="en-US" sz="4400" b="1" dirty="0">
              <a:solidFill>
                <a:schemeClr val="tx1"/>
              </a:solidFill>
              <a:latin typeface="Microsoft YaHei UI" charset="0"/>
              <a:ea typeface="Microsoft YaHei UI" charset="0"/>
            </a:endParaRP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242570" y="863060"/>
            <a:ext cx="10190672" cy="559812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609600"/>
            <a:ext cx="4964430" cy="5207000"/>
          </a:xfrm>
          <a:noFill/>
        </p:spPr>
        <p:txBody>
          <a:bodyPr lIns="0" tIns="0" rIns="0" bIns="0" anchor="t">
            <a:noAutofit/>
          </a:bodyPr>
          <a:lstStyle/>
          <a:p>
            <a:pPr>
              <a:lnSpc>
                <a:spcPct val="150000"/>
              </a:lnSpc>
            </a:pPr>
            <a:r>
              <a:rPr lang="en-US" altLang="zh-CN" sz="1400" b="1" dirty="0">
                <a:solidFill>
                  <a:srgbClr val="000000"/>
                </a:solidFill>
                <a:effectLst/>
                <a:latin typeface="Inter"/>
                <a:sym typeface="+mn-ea"/>
              </a:rPr>
              <a:t>Running result</a:t>
            </a:r>
            <a:br>
              <a:rPr lang="zh-CN" altLang="en-US" sz="1400" b="1" i="0" dirty="0">
                <a:solidFill>
                  <a:srgbClr val="000000"/>
                </a:solidFill>
                <a:effectLst/>
                <a:latin typeface="Inter"/>
              </a:rPr>
            </a:br>
            <a:br>
              <a:rPr lang="zh-CN" altLang="en-US" sz="1800" b="1" i="0" dirty="0">
                <a:solidFill>
                  <a:srgbClr val="000000"/>
                </a:solidFill>
                <a:effectLst/>
                <a:latin typeface="Inter"/>
              </a:rPr>
            </a:br>
            <a:br>
              <a:rPr lang="zh-CN" altLang="en-US" sz="3200" dirty="0"/>
            </a:br>
            <a:endParaRPr lang="zh-CN" altLang="en-US" sz="3200" b="1" dirty="0">
              <a:solidFill>
                <a:schemeClr val="tx1"/>
              </a:solidFill>
              <a:latin typeface="Microsoft YaHei UI" charset="0"/>
              <a:ea typeface="Microsoft YaHei UI" charset="0"/>
            </a:endParaRP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242570" y="897147"/>
            <a:ext cx="11629968" cy="587171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609600"/>
            <a:ext cx="4964430" cy="5207000"/>
          </a:xfrm>
          <a:noFill/>
        </p:spPr>
        <p:txBody>
          <a:bodyPr lIns="0" tIns="0" rIns="0" bIns="0" anchor="t">
            <a:noAutofit/>
          </a:bodyPr>
          <a:lstStyle/>
          <a:p>
            <a:pPr>
              <a:lnSpc>
                <a:spcPct val="150000"/>
              </a:lnSpc>
            </a:pPr>
            <a:r>
              <a:rPr lang="en-US" altLang="zh-CN" sz="1200" b="1" dirty="0">
                <a:solidFill>
                  <a:srgbClr val="000000"/>
                </a:solidFill>
                <a:effectLst/>
                <a:latin typeface="Inter"/>
                <a:sym typeface="+mn-ea"/>
              </a:rPr>
              <a:t>Running result</a:t>
            </a:r>
            <a:br>
              <a:rPr lang="zh-CN" altLang="en-US" sz="1200" b="1" i="0" dirty="0">
                <a:solidFill>
                  <a:srgbClr val="000000"/>
                </a:solidFill>
                <a:effectLst/>
                <a:latin typeface="Inter"/>
              </a:rPr>
            </a:br>
            <a:br>
              <a:rPr lang="zh-CN" altLang="en-US" sz="1600" b="1" i="0" dirty="0">
                <a:solidFill>
                  <a:srgbClr val="000000"/>
                </a:solidFill>
                <a:effectLst/>
                <a:latin typeface="Inter"/>
              </a:rPr>
            </a:br>
            <a:br>
              <a:rPr lang="zh-CN" altLang="en-US" sz="2800" dirty="0"/>
            </a:br>
            <a:endParaRPr lang="zh-CN" altLang="en-US" sz="2800" b="1" dirty="0">
              <a:solidFill>
                <a:schemeClr val="tx1"/>
              </a:solidFill>
              <a:latin typeface="Microsoft YaHei UI" charset="0"/>
              <a:ea typeface="Microsoft YaHei UI" charset="0"/>
            </a:endParaRP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242570" y="874144"/>
            <a:ext cx="10546200" cy="589759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3"/>
            <p:custDataLst>
              <p:tags r:id="rId2"/>
            </p:custDataLst>
          </p:nvPr>
        </p:nvSpPr>
        <p:spPr/>
        <p:txBody>
          <a:bodyPr/>
          <a:lstStyle/>
          <a:p>
            <a:br>
              <a:rPr lang="en-US" altLang="zh-CN" b="1" dirty="0"/>
            </a:br>
            <a:r>
              <a:rPr lang="en-US" altLang="zh-CN" b="1" dirty="0"/>
              <a:t>Cultural Heritage Organization</a:t>
            </a:r>
            <a:br>
              <a:rPr lang="zh-CN" altLang="en-US" b="1" dirty="0"/>
            </a:br>
            <a:endParaRPr lang="en-US" altLang="zh-CN" b="1" dirty="0">
              <a:solidFill>
                <a:schemeClr val="bg1"/>
              </a:solidFill>
              <a:sym typeface="+mn-ea"/>
            </a:endParaRPr>
          </a:p>
        </p:txBody>
      </p:sp>
      <p:sp>
        <p:nvSpPr>
          <p:cNvPr id="4" name="文本占位符 3"/>
          <p:cNvSpPr>
            <a:spLocks noGrp="1"/>
          </p:cNvSpPr>
          <p:nvPr>
            <p:ph type="body" idx="14"/>
            <p:custDataLst>
              <p:tags r:id="rId3"/>
            </p:custDataLst>
          </p:nvPr>
        </p:nvSpPr>
        <p:spPr/>
        <p:txBody>
          <a:bodyPr/>
          <a:lstStyle/>
          <a:p>
            <a:r>
              <a:rPr lang="en-US" altLang="en-US"/>
              <a:t>01</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42570" y="609600"/>
            <a:ext cx="4964430" cy="5207000"/>
          </a:xfrm>
          <a:noFill/>
        </p:spPr>
        <p:txBody>
          <a:bodyPr lIns="0" tIns="0" rIns="0" bIns="0" anchor="t">
            <a:noAutofit/>
          </a:bodyPr>
          <a:lstStyle/>
          <a:p>
            <a:pPr>
              <a:lnSpc>
                <a:spcPct val="150000"/>
              </a:lnSpc>
            </a:pPr>
            <a:r>
              <a:rPr lang="en-US" altLang="zh-CN" sz="1600" b="1" i="0" dirty="0">
                <a:solidFill>
                  <a:srgbClr val="000000"/>
                </a:solidFill>
                <a:effectLst/>
                <a:latin typeface="Inter"/>
              </a:rPr>
              <a:t>5. Summary and Group Assignment</a:t>
            </a:r>
            <a:br>
              <a:rPr lang="zh-CN" altLang="en-US" sz="1600" b="1" i="0" dirty="0">
                <a:solidFill>
                  <a:srgbClr val="000000"/>
                </a:solidFill>
                <a:effectLst/>
                <a:latin typeface="Inter"/>
              </a:rPr>
            </a:br>
            <a:br>
              <a:rPr lang="zh-CN" altLang="en-US" sz="2000" b="1" i="0" dirty="0">
                <a:solidFill>
                  <a:srgbClr val="000000"/>
                </a:solidFill>
                <a:effectLst/>
                <a:latin typeface="Inter"/>
              </a:rPr>
            </a:br>
            <a:br>
              <a:rPr lang="zh-CN" altLang="en-US" dirty="0"/>
            </a:br>
            <a:endParaRPr lang="zh-CN" altLang="en-US" b="1" dirty="0">
              <a:solidFill>
                <a:schemeClr val="tx1"/>
              </a:solidFill>
              <a:latin typeface="Microsoft YaHei UI" charset="0"/>
              <a:ea typeface="Microsoft YaHei UI" charset="0"/>
            </a:endParaRPr>
          </a:p>
        </p:txBody>
      </p:sp>
      <p:sp>
        <p:nvSpPr>
          <p:cNvPr id="3" name="任意多边形 2"/>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103505" y="1132840"/>
            <a:ext cx="9352280" cy="3693319"/>
          </a:xfrm>
          <a:prstGeom prst="rect">
            <a:avLst/>
          </a:prstGeom>
          <a:noFill/>
        </p:spPr>
        <p:txBody>
          <a:bodyPr wrap="square">
            <a:spAutoFit/>
          </a:bodyPr>
          <a:lstStyle/>
          <a:p>
            <a:r>
              <a:rPr lang="en-US" altLang="zh-CN" dirty="0"/>
              <a:t>Participating in the Python development of the cultural heritage management system, I mastered the implementation logic of tree structure recursive construction, GUI event binding and real-time data linkage, and learned to break down complex functions using modular thinking. From code debugging to interface interaction optimization, the teacher's patient guidance helped me break through technical barriers and turn scattered code into a complete system. This practice deepened my programming skills and I am more grateful for your professional guidance! </a:t>
            </a:r>
          </a:p>
          <a:p>
            <a:endParaRPr lang="en-US" altLang="zh-CN" dirty="0"/>
          </a:p>
          <a:p>
            <a:r>
              <a:rPr lang="en-US" altLang="zh-CN" dirty="0"/>
              <a:t>XinGang JiaKe - Code Design and Interface Development </a:t>
            </a:r>
          </a:p>
          <a:p>
            <a:r>
              <a:rPr lang="en-US" altLang="zh-CN" dirty="0" err="1"/>
              <a:t>KeRan</a:t>
            </a:r>
            <a:r>
              <a:rPr lang="en-US" altLang="zh-CN" dirty="0"/>
              <a:t> </a:t>
            </a:r>
            <a:r>
              <a:rPr lang="en-US" altLang="zh-CN" dirty="0" err="1"/>
              <a:t>ZhiBO</a:t>
            </a:r>
            <a:r>
              <a:rPr lang="en-US" altLang="zh-CN" dirty="0"/>
              <a:t> </a:t>
            </a:r>
            <a:r>
              <a:rPr lang="en-US" altLang="zh-CN" dirty="0" err="1"/>
              <a:t>JiaKe</a:t>
            </a:r>
            <a:r>
              <a:rPr lang="en-US" altLang="zh-CN" dirty="0"/>
              <a:t> </a:t>
            </a:r>
            <a:r>
              <a:rPr lang="en-US" altLang="zh-CN"/>
              <a:t>XinGang </a:t>
            </a:r>
            <a:r>
              <a:rPr lang="en-US" altLang="zh-CN" dirty="0"/>
              <a:t>- Presenting Reports </a:t>
            </a:r>
          </a:p>
          <a:p>
            <a:r>
              <a:rPr lang="en-US" altLang="zh-CN" dirty="0"/>
              <a:t>XinGang JiaKe KeRan </a:t>
            </a:r>
            <a:r>
              <a:rPr lang="en-US" altLang="zh-CN" dirty="0" err="1"/>
              <a:t>ZhiBO</a:t>
            </a:r>
            <a:r>
              <a:rPr lang="en-US" altLang="zh-CN" dirty="0"/>
              <a:t> </a:t>
            </a:r>
            <a:r>
              <a:rPr lang="en-US" altLang="zh-CN" dirty="0" err="1"/>
              <a:t>Zhenghao</a:t>
            </a:r>
            <a:r>
              <a:rPr lang="en-US" altLang="zh-CN" dirty="0"/>
              <a:t> Yao- PPT Production</a:t>
            </a:r>
          </a:p>
          <a:p>
            <a:endParaRPr lang="en-US" altLang="zh-CN"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985385" y="2049145"/>
            <a:ext cx="4064000" cy="829945"/>
          </a:xfrm>
          <a:prstGeom prst="rect">
            <a:avLst/>
          </a:prstGeom>
          <a:noFill/>
        </p:spPr>
        <p:txBody>
          <a:bodyPr wrap="square" rtlCol="0">
            <a:spAutoFit/>
          </a:bodyPr>
          <a:lstStyle/>
          <a:p>
            <a:r>
              <a:rPr lang="en-US" altLang="zh-CN" sz="4800">
                <a:solidFill>
                  <a:schemeClr val="bg1"/>
                </a:solidFill>
              </a:rPr>
              <a:t>Thanks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sym typeface="+mn-ea"/>
              </a:rPr>
              <a:t>Define data structure</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911" y="1465384"/>
            <a:ext cx="6180504" cy="4994032"/>
          </a:xfrm>
          <a:prstGeom prst="rect">
            <a:avLst/>
          </a:prstGeom>
        </p:spPr>
      </p:pic>
      <p:sp>
        <p:nvSpPr>
          <p:cNvPr id="6" name="椭圆 5"/>
          <p:cNvSpPr/>
          <p:nvPr/>
        </p:nvSpPr>
        <p:spPr>
          <a:xfrm>
            <a:off x="6611815" y="1065600"/>
            <a:ext cx="5486400" cy="518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The "Cultural Relics Tree" represents:- Design a Python class for each cultural relic in the site.</a:t>
            </a:r>
          </a:p>
          <a:p>
            <a:pPr algn="ctr"/>
            <a:endParaRPr lang="en-US" altLang="zh-CN" sz="1400" dirty="0"/>
          </a:p>
          <a:p>
            <a:pPr algn="ctr"/>
            <a:r>
              <a:rPr lang="en-US" altLang="zh-CN" sz="1400" dirty="0"/>
              <a:t> Node Information:     Include the relic's number, name, era it belongs to, -significance, and type-</a:t>
            </a:r>
          </a:p>
          <a:p>
            <a:pPr algn="ctr"/>
            <a:endParaRPr lang="en-US" altLang="zh-CN" sz="1400" dirty="0"/>
          </a:p>
          <a:p>
            <a:pPr algn="ctr"/>
            <a:r>
              <a:rPr lang="en-US" altLang="zh-CN" sz="1400" dirty="0"/>
              <a:t> Enumerated Types:            Define possible values for significance and type.</a:t>
            </a:r>
          </a:p>
          <a:p>
            <a:pPr algn="ctr"/>
            <a:endParaRPr lang="en-US" altLang="zh-CN" sz="1400" dirty="0"/>
          </a:p>
          <a:p>
            <a:pPr algn="ctr"/>
            <a:r>
              <a:rPr lang="en-US" altLang="zh-CN" sz="1400"/>
              <a:t>Practical Methods:      </a:t>
            </a:r>
            <a:r>
              <a:rPr lang="en-US" altLang="zh-CN" sz="1400" dirty="0"/>
              <a:t>Implement string representation, comparison, and other operations</a:t>
            </a:r>
            <a:endParaRPr lang="zh-CN" alt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矩形: 圆角 2"/>
          <p:cNvSpPr/>
          <p:nvPr/>
        </p:nvSpPr>
        <p:spPr>
          <a:xfrm>
            <a:off x="5556738" y="0"/>
            <a:ext cx="4267200" cy="33879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Significance and </a:t>
            </a:r>
            <a:r>
              <a:rPr lang="en-US" altLang="zh-CN" sz="1200" dirty="0" err="1"/>
              <a:t>ArtifactType</a:t>
            </a:r>
            <a:r>
              <a:rPr lang="en-US" altLang="zh-CN" sz="1200" dirty="0"/>
              <a:t> are enumeration types that define the possible values for the significance and type of artifacts, ensuring data consistency and type safety. The Artifact class represents an artifact and contains information such as the artifact's ID, name, era, significance, type, and description. The </a:t>
            </a:r>
            <a:r>
              <a:rPr lang="en-US" altLang="zh-CN" sz="1200" dirty="0" err="1"/>
              <a:t>repr</a:t>
            </a:r>
            <a:r>
              <a:rPr lang="en-US" altLang="zh-CN" sz="1200" dirty="0"/>
              <a:t>_ method provides a string representation of the artifact for easy debugging and viewing. </a:t>
            </a:r>
          </a:p>
          <a:p>
            <a:pPr algn="ctr"/>
            <a:r>
              <a:rPr lang="en-US" altLang="zh-CN" sz="1200" dirty="0"/>
              <a:t>The __eq__ method is used to compare whether two artifacts are equal, based on the artifact ID. The __</a:t>
            </a:r>
            <a:r>
              <a:rPr lang="en-US" altLang="zh-CN" sz="1200" dirty="0" err="1"/>
              <a:t>lt</a:t>
            </a:r>
            <a:r>
              <a:rPr lang="en-US" altLang="zh-CN" sz="1200" dirty="0"/>
              <a:t>__ method is used to compare the size of two artifacts, first sorting by significance, and if the significance is the same, then by the artifact ID.</a:t>
            </a:r>
            <a:endParaRPr lang="zh-CN" altLang="en-US" sz="12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31" y="310181"/>
            <a:ext cx="4507524" cy="283624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6" y="3470030"/>
            <a:ext cx="6129680" cy="3056146"/>
          </a:xfrm>
          <a:prstGeom prst="rect">
            <a:avLst/>
          </a:prstGeom>
        </p:spPr>
      </p:pic>
      <p:sp>
        <p:nvSpPr>
          <p:cNvPr id="8" name="等腰三角形 7"/>
          <p:cNvSpPr/>
          <p:nvPr/>
        </p:nvSpPr>
        <p:spPr>
          <a:xfrm>
            <a:off x="6406662" y="3686190"/>
            <a:ext cx="5896707" cy="283998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The `significance` enumeration defines the importance levels of artifacts, including high, medium, and low. The `</a:t>
            </a:r>
            <a:r>
              <a:rPr lang="en-US" altLang="zh-CN" sz="1200" dirty="0" err="1"/>
              <a:t>ArtifactType</a:t>
            </a:r>
            <a:r>
              <a:rPr lang="en-US" altLang="zh-CN" sz="1200" dirty="0"/>
              <a:t>` enumeration defines the types of artifacts, such as sculptures, paintings, documents, etc.</a:t>
            </a:r>
            <a:endParaRPr lang="zh-CN" alt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7278" y="345831"/>
            <a:ext cx="4350322" cy="5164015"/>
          </a:xfrm>
        </p:spPr>
        <p:txBody>
          <a:bodyPr>
            <a:noAutofit/>
          </a:bodyPr>
          <a:lstStyle/>
          <a:p>
            <a:r>
              <a:rPr lang="en-US" altLang="zh-CN" sz="1600" b="1" dirty="0"/>
              <a:t>The </a:t>
            </a:r>
            <a:r>
              <a:rPr lang="en-US" altLang="zh-CN" sz="1600" b="1" dirty="0" err="1"/>
              <a:t>repr</a:t>
            </a:r>
            <a:r>
              <a:rPr lang="en-US" altLang="zh-CN" sz="1600" b="1" dirty="0"/>
              <a:t>_ method returns the string representation of the artifact, facilitating the viewing of artifact information during debugging and logging.</a:t>
            </a:r>
            <a:br>
              <a:rPr lang="en-US" altLang="zh-CN" sz="1600" b="1" dirty="0"/>
            </a:br>
            <a:br>
              <a:rPr lang="en-US" altLang="zh-CN" sz="1600" b="1" dirty="0"/>
            </a:br>
            <a:r>
              <a:rPr lang="en-US" altLang="zh-CN" sz="1600" b="1" dirty="0"/>
              <a:t>The eq_ method is used to compare whether two artifacts are equal, by comparing the artifact numbers.</a:t>
            </a:r>
            <a:br>
              <a:rPr lang="en-US" altLang="zh-CN" sz="1600" b="1" dirty="0"/>
            </a:br>
            <a:br>
              <a:rPr lang="en-US" altLang="zh-CN" sz="1600" b="1" dirty="0"/>
            </a:br>
            <a:r>
              <a:rPr lang="en-US" altLang="zh-CN" sz="1600" b="1" dirty="0"/>
              <a:t>The 1t_ method is used to compare the sizes of two artifacts. It first compares the importance, and if the importance is the same, it compares the artifact numbers.</a:t>
            </a:r>
            <a:endParaRPr lang="zh-CN" altLang="en-US" sz="1600" b="1"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775938" cy="69166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0" y="257908"/>
            <a:ext cx="5004020" cy="5867400"/>
          </a:xfrm>
        </p:spPr>
        <p:txBody>
          <a:bodyPr>
            <a:normAutofit fontScale="90000"/>
          </a:bodyPr>
          <a:lstStyle/>
          <a:p>
            <a:r>
              <a:rPr lang="en-US" altLang="zh-CN" sz="1600" b="1" dirty="0"/>
              <a:t>Significance and </a:t>
            </a:r>
            <a:r>
              <a:rPr lang="en-US" altLang="zh-CN" sz="1600" b="1" dirty="0" err="1"/>
              <a:t>ArtifactType</a:t>
            </a:r>
            <a:r>
              <a:rPr lang="en-US" altLang="zh-CN" sz="1600" b="1" dirty="0"/>
              <a:t> are both enumeration types, which define the possible values for the importance and type of cultural relics respectively, ensuring data consistency and type safety.</a:t>
            </a:r>
            <a:br>
              <a:rPr lang="en-US" altLang="zh-CN" sz="1600" b="1" dirty="0"/>
            </a:br>
            <a:r>
              <a:rPr lang="en-US" altLang="zh-CN" sz="1600" b="1" dirty="0"/>
              <a:t> </a:t>
            </a:r>
            <a:br>
              <a:rPr lang="en-US" altLang="zh-CN" sz="1600" b="1" dirty="0"/>
            </a:br>
            <a:r>
              <a:rPr lang="en-US" altLang="zh-CN" sz="1600" b="1" dirty="0"/>
              <a:t>The Artifact class represents cultural relics and contains information such as relic number, name, era, importance, type, and description.</a:t>
            </a:r>
            <a:br>
              <a:rPr lang="en-US" altLang="zh-CN" sz="1600" b="1" dirty="0"/>
            </a:br>
            <a:br>
              <a:rPr lang="en-US" altLang="zh-CN" sz="1600" b="1" dirty="0"/>
            </a:br>
            <a:r>
              <a:rPr lang="en-US" altLang="zh-CN" sz="1600" b="1" dirty="0"/>
              <a:t>The </a:t>
            </a:r>
            <a:r>
              <a:rPr lang="en-US" altLang="zh-CN" sz="1600" b="1" dirty="0" err="1"/>
              <a:t>repr</a:t>
            </a:r>
            <a:r>
              <a:rPr lang="en-US" altLang="zh-CN" sz="1600" b="1" dirty="0"/>
              <a:t>_ method provides a string representation of the relic, facilitating debugging and viewing.</a:t>
            </a:r>
            <a:br>
              <a:rPr lang="en-US" altLang="zh-CN" sz="1600" b="1" dirty="0"/>
            </a:br>
            <a:br>
              <a:rPr lang="en-US" altLang="zh-CN" sz="1600" b="1" dirty="0"/>
            </a:br>
            <a:r>
              <a:rPr lang="en-US" altLang="zh-CN" sz="1600" b="1" dirty="0"/>
              <a:t>The eq_ method is used to compare whether two relics are equal, based on the relic number. </a:t>
            </a:r>
            <a:br>
              <a:rPr lang="en-US" altLang="zh-CN" sz="1600" b="1" dirty="0"/>
            </a:br>
            <a:br>
              <a:rPr lang="en-US" altLang="zh-CN" sz="1600" b="1" dirty="0"/>
            </a:br>
            <a:r>
              <a:rPr lang="en-US" altLang="zh-CN" sz="1600" b="1" dirty="0"/>
              <a:t>The 1t_ method is used to compare the sizes of two relics, first sorting by importance, and if the importance is the same, sorting by relic number.</a:t>
            </a:r>
            <a:endParaRPr lang="zh-CN" altLang="en-US" sz="1600"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30" y="122283"/>
            <a:ext cx="5445369" cy="67357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a:xfrm>
            <a:off x="3415030" y="2819400"/>
            <a:ext cx="9716135" cy="1219200"/>
          </a:xfrm>
        </p:spPr>
        <p:txBody>
          <a:bodyPr/>
          <a:lstStyle/>
          <a:p>
            <a:br>
              <a:rPr lang="en-US" altLang="zh-CN" b="1" dirty="0"/>
            </a:br>
            <a:r>
              <a:rPr lang="en-US" altLang="zh-CN" b="1" dirty="0"/>
              <a:t>Tourist Experience Management</a:t>
            </a:r>
            <a:br>
              <a:rPr lang="zh-CN" altLang="en-US" b="1" dirty="0"/>
            </a:br>
            <a:endParaRPr lang="en-US" altLang="zh-CN" b="1" dirty="0"/>
          </a:p>
        </p:txBody>
      </p:sp>
      <p:sp>
        <p:nvSpPr>
          <p:cNvPr id="3" name="文本占位符 2"/>
          <p:cNvSpPr>
            <a:spLocks noGrp="1"/>
          </p:cNvSpPr>
          <p:nvPr>
            <p:ph type="body" idx="14"/>
            <p:custDataLst>
              <p:tags r:id="rId3"/>
            </p:custDataLst>
          </p:nvPr>
        </p:nvSpPr>
        <p:spPr/>
        <p:txBody>
          <a:bodyPr/>
          <a:lstStyle/>
          <a:p>
            <a:r>
              <a:rPr lang="en-US" altLang="en-US"/>
              <a:t>02</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PRESENTATION_SOURCE" val="WPPAIGeneratePP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b"/>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137.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title"/>
  <p:tag name="KSO_WM_TEMPLATE_SUBCATEGORY" val="29"/>
  <p:tag name="KSO_WM_TEMPLATE_FIGMA_ID" val="d6d3f39df28908b5"/>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SUBTYPE" val="c"/>
  <p:tag name="KSO_WM_UNIT_TYPE" val="f"/>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SUBTYPE" val="b"/>
  <p:tag name="KSO_WM_UNIT_TYPE" val="f"/>
</p:tagLst>
</file>

<file path=ppt/tags/tag141.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49"/>
  <p:tag name="KSO_WM_SLIDE_TYPE" val="text"/>
  <p:tag name="KSO_WM_TEMPLATE_SUBCATEGORY" val="29"/>
  <p:tag name="KSO_WM_TEMPLATE_FIGMA_ID" val="d6d3f39df28908b5"/>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07/e2caa427-eca7-41d0-b594-c5dab1501550.jpg?Expires=1783077939&amp;AWSAccessKeyId=AKLT9NSy7kh8TIS1UzNqLRY2&amp;Signature=iADSrlkIvFVI%2F36LsXFLsB9DwNs%3D&quot;}*auto_ai_ai_*1751541934959_10.5_a49b110e14a8-slide-4"/>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49.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contents"/>
  <p:tag name="KSO_WM_TEMPLATE_SUBCATEGORY" val="29"/>
  <p:tag name="KSO_WM_TEMPLATE_FIGMA_ID" val="d6d3f39df28908b5"/>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b"/>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403.3774803149606,&quot;left&quot;:517.1729133858267,&quot;top&quot;:67.08165354330708,&quot;width&quot;:402.8001574803149}"/>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1_1"/>
  <p:tag name="KSO_WM_UNIT_SUBTYPE" val="d"/>
  <p:tag name="KSO_WM_UNIT_TYPE" val="l_h_i"/>
  <p:tag name="KSO_WM_SLIDE_FIGMA_DIAGRAM" val="1"/>
  <p:tag name="KSO_WM_DIAGRAM_VIRTUALLY_FRAME" val="{&quot;height&quot;:403.3774803149606,&quot;left&quot;:517.1729133858267,&quot;top&quot;:67.08165354330708,&quot;width&quot;:402.8001574803149}"/>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1_2"/>
  <p:tag name="KSO_WM_UNIT_TYPE" val="l_h_i"/>
  <p:tag name="KSO_WM_SLIDE_FIGMA_DIAGRAM" val="1"/>
  <p:tag name="KSO_WM_DIAGRAM_VIRTUALLY_FRAME" val="{&quot;height&quot;:403.3774803149606,&quot;left&quot;:517.1729133858267,&quot;top&quot;:67.08165354330708,&quot;width&quot;:402.8001574803149}"/>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1_1"/>
  <p:tag name="KSO_WM_UNIT_PRESET_TEXT" val="单击此处添加标题内容单击此处添加标题内容"/>
  <p:tag name="KSO_WM_UNIT_TEXT_TYPE" val="1"/>
  <p:tag name="KSO_WM_UNIT_TYPE" val="l_h_a"/>
  <p:tag name="KSO_WM_SLIDE_FIGMA_DIAGRAM" val="1"/>
  <p:tag name="KSO_WM_DIAGRAM_VIRTUALLY_FRAME" val="{&quot;height&quot;:403.3774803149606,&quot;left&quot;:517.1729133858267,&quot;top&quot;:67.08165354330708,&quot;width&quot;:402.8001574803149}"/>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2_1"/>
  <p:tag name="KSO_WM_UNIT_SUBTYPE" val="d"/>
  <p:tag name="KSO_WM_UNIT_TYPE" val="l_h_i"/>
  <p:tag name="KSO_WM_SLIDE_FIGMA_DIAGRAM" val="1"/>
  <p:tag name="KSO_WM_DIAGRAM_VIRTUALLY_FRAME" val="{&quot;height&quot;:403.3774803149606,&quot;left&quot;:517.1729133858267,&quot;top&quot;:67.08165354330708,&quot;width&quot;:402.8001574803149}"/>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2_2"/>
  <p:tag name="KSO_WM_UNIT_TYPE" val="l_h_i"/>
  <p:tag name="KSO_WM_SLIDE_FIGMA_DIAGRAM" val="1"/>
  <p:tag name="KSO_WM_DIAGRAM_VIRTUALLY_FRAME" val="{&quot;height&quot;:403.3774803149606,&quot;left&quot;:517.1729133858267,&quot;top&quot;:67.08165354330708,&quot;width&quot;:402.8001574803149}"/>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2_1"/>
  <p:tag name="KSO_WM_UNIT_PRESET_TEXT" val="单击此处添加标题内容单击此处添加标题内容"/>
  <p:tag name="KSO_WM_UNIT_TEXT_TYPE" val="1"/>
  <p:tag name="KSO_WM_UNIT_TYPE" val="l_h_a"/>
  <p:tag name="KSO_WM_SLIDE_FIGMA_DIAGRAM" val="1"/>
  <p:tag name="KSO_WM_DIAGRAM_VIRTUALLY_FRAME" val="{&quot;height&quot;:403.3774803149606,&quot;left&quot;:517.1729133858267,&quot;top&quot;:67.08165354330708,&quot;width&quot;:402.8001574803149}"/>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3_1"/>
  <p:tag name="KSO_WM_UNIT_SUBTYPE" val="d"/>
  <p:tag name="KSO_WM_UNIT_TYPE" val="l_h_i"/>
  <p:tag name="KSO_WM_SLIDE_FIGMA_DIAGRAM" val="1"/>
  <p:tag name="KSO_WM_DIAGRAM_VIRTUALLY_FRAME" val="{&quot;height&quot;:403.3774803149606,&quot;left&quot;:517.1729133858267,&quot;top&quot;:67.08165354330708,&quot;width&quot;:402.8001574803149}"/>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3_2"/>
  <p:tag name="KSO_WM_UNIT_TYPE" val="l_h_i"/>
  <p:tag name="KSO_WM_SLIDE_FIGMA_DIAGRAM" val="1"/>
  <p:tag name="KSO_WM_DIAGRAM_VIRTUALLY_FRAME" val="{&quot;height&quot;:403.3774803149606,&quot;left&quot;:517.1729133858267,&quot;top&quot;:67.08165354330708,&quot;width&quot;:402.8001574803149}"/>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3_1"/>
  <p:tag name="KSO_WM_UNIT_PRESET_TEXT" val="单击此处添加标题内容单击此处添加标题内容"/>
  <p:tag name="KSO_WM_UNIT_TEXT_TYPE" val="1"/>
  <p:tag name="KSO_WM_UNIT_TYPE" val="l_h_a"/>
  <p:tag name="KSO_WM_SLIDE_FIGMA_DIAGRAM" val="1"/>
  <p:tag name="KSO_WM_DIAGRAM_VIRTUALLY_FRAME" val="{&quot;height&quot;:403.3774803149606,&quot;left&quot;:517.1729133858267,&quot;top&quot;:67.08165354330708,&quot;width&quot;:402.8001574803149}"/>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4_1"/>
  <p:tag name="KSO_WM_UNIT_SUBTYPE" val="d"/>
  <p:tag name="KSO_WM_UNIT_TYPE" val="l_h_i"/>
  <p:tag name="KSO_WM_SLIDE_FIGMA_DIAGRAM" val="1"/>
  <p:tag name="KSO_WM_DIAGRAM_VIRTUALLY_FRAME" val="{&quot;height&quot;:403.3774803149606,&quot;left&quot;:517.1729133858267,&quot;top&quot;:67.08165354330708,&quot;width&quot;:402.8001574803149}"/>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4_2"/>
  <p:tag name="KSO_WM_UNIT_TYPE" val="l_h_i"/>
  <p:tag name="KSO_WM_SLIDE_FIGMA_DIAGRAM" val="1"/>
  <p:tag name="KSO_WM_DIAGRAM_VIRTUALLY_FRAME" val="{&quot;height&quot;:403.3774803149606,&quot;left&quot;:517.1729133858267,&quot;top&quot;:67.08165354330708,&quot;width&quot;:402.8001574803149}"/>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_4_1"/>
  <p:tag name="KSO_WM_UNIT_PRESET_TEXT" val="单击此处添加标题内容单击此处添加标题内容"/>
  <p:tag name="KSO_WM_UNIT_TEXT_TYPE" val="1"/>
  <p:tag name="KSO_WM_UNIT_TYPE" val="l_h_a"/>
  <p:tag name="KSO_WM_SLIDE_FIGMA_DIAGRAM" val="1"/>
  <p:tag name="KSO_WM_DIAGRAM_VIRTUALLY_FRAME" val="{&quot;height&quot;:403.3774803149606,&quot;left&quot;:517.1729133858267,&quot;top&quot;:67.08165354330708,&quot;width&quot;:402.8001574803149}"/>
</p:tagLst>
</file>

<file path=ppt/tags/tag165.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e"/>
</p:tagLst>
</file>

<file path=ppt/tags/tag168.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e"/>
</p:tagLst>
</file>

<file path=ppt/tags/tag171.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29"/>
  <p:tag name="KSO_WM_SLIDE_TYPE" val="text"/>
  <p:tag name="KSO_WM_TEMPLATE_SUBCATEGORY" val="29"/>
  <p:tag name="KSO_WM_TEMPLATE_FIGMA_ID" val="d6d3f39df28908b5"/>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07/d13b5e22-b62c-46c3-9560-4fe6fe33e086.jpg?Expires=1783077940&amp;AWSAccessKeyId=AKLT9NSy7kh8TIS1UzNqLRY2&amp;Signature=NMk35dQsQtrpxFozwxD0wbW0vIQ%3D&quot;}*auto_ai_ai_*1751541934959_10.5_a49b110e14a8-slide-9"/>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TYPE" val="l_h_i"/>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http://zh-ai-group.ks3-cn-beijing-internal.ksyun.com/image_generate/image_process/production/202507/fbdbb815-1526-4664-baff-e137e0d2c603.jpg?Expires=1783077941&amp;AWSAccessKeyId=AKLT9NSy7kh8TIS1UzNqLRY2&amp;Signature=As6bzWOUIJknScIZSdesBqLbtBc%3D&quot;}*auto_ai_ai_*1751541934959_10.5_a49b110e14a8-slide-9"/>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i"/>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07/e7b5b441-bf17-4b00-8455-308b2b40d1ca.jpg?Expires=1783077940&amp;AWSAccessKeyId=AKLT9NSy7kh8TIS1UzNqLRY2&amp;Signature=7C1WzlNkWYqp%2BgylLFPXQZ1XZzs%3D&quot;}*auto_ai_ai_*1751541934959_10.5_a49b110e14a8-slide-9"/>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TYPE" val="l_h_i"/>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TYPE" val="l_h_d"/>
  <p:tag name="MH_SHAPE_GUID" val="generate_slide_ai*{&quot;ai_type&quot;:&quot;generate_ppt&quot;,&quot;id&quot;:&quot;http://zh-ai-group.ks3-cn-beijing-internal.ksyun.com/image_generate/image_process/production/202507/0eeae2ce-1cf0-4b61-9f46-99a0c63f9555.jpg?Expires=1783077940&amp;AWSAccessKeyId=AKLT9NSy7kh8TIS1UzNqLRY2&amp;Signature=ZbocMJ%2BTfvMM2bNmdORuGseD0Mo%3D&quot;}*auto_ai_ai_*1751541934959_10.5_a49b110e14a8-slide-9"/>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191.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e"/>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99.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e"/>
</p:tagLst>
</file>

<file path=ppt/tags/tag202.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29"/>
  <p:tag name="KSO_WM_SLIDE_TYPE" val="text"/>
  <p:tag name="KSO_WM_TEMPLATE_SUBCATEGORY" val="29"/>
  <p:tag name="KSO_WM_TEMPLATE_FIGMA_ID" val="d6d3f39df28908b5"/>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07/d13b5e22-b62c-46c3-9560-4fe6fe33e086.jpg?Expires=1783077940&amp;AWSAccessKeyId=AKLT9NSy7kh8TIS1UzNqLRY2&amp;Signature=NMk35dQsQtrpxFozwxD0wbW0vIQ%3D&quot;}*auto_ai_ai_*1751541934959_10.5_a49b110e14a8-slide-9"/>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TYPE" val="l_h_i"/>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http://zh-ai-group.ks3-cn-beijing-internal.ksyun.com/image_generate/image_process/production/202507/fbdbb815-1526-4664-baff-e137e0d2c603.jpg?Expires=1783077941&amp;AWSAccessKeyId=AKLT9NSy7kh8TIS1UzNqLRY2&amp;Signature=As6bzWOUIJknScIZSdesBqLbtBc%3D&quot;}*auto_ai_ai_*1751541934959_10.5_a49b110e14a8-slide-9"/>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i"/>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07/e7b5b441-bf17-4b00-8455-308b2b40d1ca.jpg?Expires=1783077940&amp;AWSAccessKeyId=AKLT9NSy7kh8TIS1UzNqLRY2&amp;Signature=7C1WzlNkWYqp%2BgylLFPXQZ1XZzs%3D&quot;}*auto_ai_ai_*1751541934959_10.5_a49b110e14a8-slide-9"/>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TYPE" val="l_h_i"/>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TYPE" val="l_h_d"/>
  <p:tag name="MH_SHAPE_GUID" val="generate_slide_ai*{&quot;ai_type&quot;:&quot;generate_ppt&quot;,&quot;id&quot;:&quot;http://zh-ai-group.ks3-cn-beijing-internal.ksyun.com/image_generate/image_process/production/202507/0eeae2ce-1cf0-4b61-9f46-99a0c63f9555.jpg?Expires=1783077940&amp;AWSAccessKeyId=AKLT9NSy7kh8TIS1UzNqLRY2&amp;Signature=ZbocMJ%2BTfvMM2bNmdORuGseD0Mo%3D&quot;}*auto_ai_ai_*1751541934959_10.5_a49b110e14a8-slide-9"/>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222.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29"/>
  <p:tag name="KSO_WM_SLIDE_TYPE" val="text"/>
  <p:tag name="KSO_WM_TEMPLATE_SUBCATEGORY" val="29"/>
  <p:tag name="KSO_WM_TEMPLATE_FIGMA_ID" val="d6d3f39df28908b5"/>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07/d13b5e22-b62c-46c3-9560-4fe6fe33e086.jpg?Expires=1783077940&amp;AWSAccessKeyId=AKLT9NSy7kh8TIS1UzNqLRY2&amp;Signature=NMk35dQsQtrpxFozwxD0wbW0vIQ%3D&quot;}*auto_ai_ai_*1751541934959_10.5_a49b110e14a8-slide-9"/>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i"/>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07/e7b5b441-bf17-4b00-8455-308b2b40d1ca.jpg?Expires=1783077940&amp;AWSAccessKeyId=AKLT9NSy7kh8TIS1UzNqLRY2&amp;Signature=7C1WzlNkWYqp%2BgylLFPXQZ1XZzs%3D&quot;}*auto_ai_ai_*1751541934959_10.5_a49b110e14a8-slide-9"/>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TYPE" val="l_h_i"/>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TYPE" val="l_h_d"/>
  <p:tag name="MH_SHAPE_GUID" val="generate_slide_ai*{&quot;ai_type&quot;:&quot;generate_ppt&quot;,&quot;id&quot;:&quot;http://zh-ai-group.ks3-cn-beijing-internal.ksyun.com/image_generate/image_process/production/202507/0eeae2ce-1cf0-4b61-9f46-99a0c63f9555.jpg?Expires=1783077940&amp;AWSAccessKeyId=AKLT9NSy7kh8TIS1UzNqLRY2&amp;Signature=ZbocMJ%2BTfvMM2bNmdORuGseD0Mo%3D&quot;}*auto_ai_ai_*1751541934959_10.5_a49b110e14a8-slide-9"/>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238.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46.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54.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62.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65.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68.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29"/>
  <p:tag name="KSO_WM_SLIDE_TYPE" val="text"/>
  <p:tag name="KSO_WM_TEMPLATE_SUBCATEGORY" val="29"/>
  <p:tag name="KSO_WM_TEMPLATE_FIGMA_ID" val="d6d3f39df28908b5"/>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07/d13b5e22-b62c-46c3-9560-4fe6fe33e086.jpg?Expires=1783077940&amp;AWSAccessKeyId=AKLT9NSy7kh8TIS1UzNqLRY2&amp;Signature=NMk35dQsQtrpxFozwxD0wbW0vIQ%3D&quot;}*auto_ai_ai_*1751541934959_10.5_a49b110e14a8-slide-9"/>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TYPE" val="l_h_i"/>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http://zh-ai-group.ks3-cn-beijing-internal.ksyun.com/image_generate/image_process/production/202507/fbdbb815-1526-4664-baff-e137e0d2c603.jpg?Expires=1783077941&amp;AWSAccessKeyId=AKLT9NSy7kh8TIS1UzNqLRY2&amp;Signature=As6bzWOUIJknScIZSdesBqLbtBc%3D&quot;}*auto_ai_ai_*1751541934959_10.5_a49b110e14a8-slide-9"/>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i"/>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07/e7b5b441-bf17-4b00-8455-308b2b40d1ca.jpg?Expires=1783077940&amp;AWSAccessKeyId=AKLT9NSy7kh8TIS1UzNqLRY2&amp;Signature=7C1WzlNkWYqp%2BgylLFPXQZ1XZzs%3D&quot;}*auto_ai_ai_*1751541934959_10.5_a49b110e14a8-slide-9"/>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TYPE" val="l_h_i"/>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TYPE" val="l_h_d"/>
  <p:tag name="MH_SHAPE_GUID" val="generate_slide_ai*{&quot;ai_type&quot;:&quot;generate_ppt&quot;,&quot;id&quot;:&quot;http://zh-ai-group.ks3-cn-beijing-internal.ksyun.com/image_generate/image_process/production/202507/0eeae2ce-1cf0-4b61-9f46-99a0c63f9555.jpg?Expires=1783077940&amp;AWSAccessKeyId=AKLT9NSy7kh8TIS1UzNqLRY2&amp;Signature=ZbocMJ%2BTfvMM2bNmdORuGseD0Mo%3D&quot;}*auto_ai_ai_*1751541934959_10.5_a49b110e14a8-slide-9"/>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288.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94.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97.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303.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306.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309.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312.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315.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318.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endPage"/>
  <p:tag name="KSO_WM_TEMPLATE_SUBCATEGORY" val="29"/>
  <p:tag name="KSO_WM_TEMPLATE_FIGMA_ID" val="d6d3f39df28908b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d6d3f39df28908b5"/>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SUBTYPE" val="c"/>
  <p:tag name="KSO_WM_UNIT_TYPE" val="f"/>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SUBTYPE" val="b"/>
  <p:tag name="KSO_WM_UNIT_TYPE" val="f"/>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b"/>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e"/>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苹方-简"/>
        <a:ea typeface="苹方-简"/>
        <a:cs typeface=""/>
      </a:majorFont>
      <a:minorFont>
        <a:latin typeface="苹方-简"/>
        <a:ea typeface="苹方-简"/>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蓝色IT科技风主题">
  <a:themeElements>
    <a:clrScheme name="">
      <a:dk1>
        <a:srgbClr val="000000"/>
      </a:dk1>
      <a:lt1>
        <a:srgbClr val="FFFFFF"/>
      </a:lt1>
      <a:dk2>
        <a:srgbClr val="333638"/>
      </a:dk2>
      <a:lt2>
        <a:srgbClr val="EFEFEF"/>
      </a:lt2>
      <a:accent1>
        <a:srgbClr val="00B5EE"/>
      </a:accent1>
      <a:accent2>
        <a:srgbClr val="BB72FB"/>
      </a:accent2>
      <a:accent3>
        <a:srgbClr val="7280FB"/>
      </a:accent3>
      <a:accent4>
        <a:srgbClr val="2F56C8"/>
      </a:accent4>
      <a:accent5>
        <a:srgbClr val="643AF8"/>
      </a:accent5>
      <a:accent6>
        <a:srgbClr val="2538D9"/>
      </a:accent6>
      <a:hlink>
        <a:srgbClr val="00B5EE"/>
      </a:hlink>
      <a:folHlink>
        <a:srgbClr val="2F56C8"/>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2461</Words>
  <Application>Microsoft Office PowerPoint</Application>
  <PresentationFormat>宽屏</PresentationFormat>
  <Paragraphs>180</Paragraphs>
  <Slides>41</Slides>
  <Notes>5</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41</vt:i4>
      </vt:variant>
    </vt:vector>
  </HeadingPairs>
  <TitlesOfParts>
    <vt:vector size="50" baseType="lpstr">
      <vt:lpstr>Inter</vt:lpstr>
      <vt:lpstr>Microsoft YaHei UI</vt:lpstr>
      <vt:lpstr>MiSans</vt:lpstr>
      <vt:lpstr>苹方-简</vt:lpstr>
      <vt:lpstr>微软雅黑</vt:lpstr>
      <vt:lpstr>Arial</vt:lpstr>
      <vt:lpstr>Wingdings</vt:lpstr>
      <vt:lpstr>WPS</vt:lpstr>
      <vt:lpstr>蓝色IT科技风主题</vt:lpstr>
      <vt:lpstr>Development and Design of Cultural Heritage  Site Management System.</vt:lpstr>
      <vt:lpstr>Define data structure </vt:lpstr>
      <vt:lpstr> </vt:lpstr>
      <vt:lpstr> Cultural Heritage Organization </vt:lpstr>
      <vt:lpstr>Define data structure</vt:lpstr>
      <vt:lpstr>PowerPoint 演示文稿</vt:lpstr>
      <vt:lpstr>The repr_ method returns the string representation of the artifact, facilitating the viewing of artifact information during debugging and logging.  The eq_ method is used to compare whether two artifacts are equal, by comparing the artifact numbers.  The 1t_ method is used to compare the sizes of two artifacts. It first compares the importance, and if the importance is the same, it compares the artifact numbers.</vt:lpstr>
      <vt:lpstr>Significance and ArtifactType are both enumeration types, which define the possible values for the importance and type of cultural relics respectively, ensuring data consistency and type safety.   The Artifact class represents cultural relics and contains information such as relic number, name, era, importance, type, and description.  The repr_ method provides a string representation of the relic, facilitating debugging and viewing.  The eq_ method is used to compare whether two relics are equal, based on the relic number.   The 1t_ method is used to compare the sizes of two relics, first sorting by importance, and if the importance is the same, sorting by relic number.</vt:lpstr>
      <vt:lpstr> Tourist Experience Management </vt:lpstr>
      <vt:lpstr>Queue structure representation - Overall concept </vt:lpstr>
      <vt:lpstr>Distribution</vt:lpstr>
      <vt:lpstr>Related class definition</vt:lpstr>
      <vt:lpstr>Add tourist group </vt:lpstr>
      <vt:lpstr>Remove the tourist group </vt:lpstr>
      <vt:lpstr>View the next group of tourists</vt:lpstr>
      <vt:lpstr>Summary</vt:lpstr>
      <vt:lpstr> Advanced  features</vt:lpstr>
      <vt:lpstr>PowerPoint 演示文稿</vt:lpstr>
      <vt:lpstr>PowerPoint 演示文稿</vt:lpstr>
      <vt:lpstr>PowerPoint 演示文稿</vt:lpstr>
      <vt:lpstr>PowerPoint 演示文稿</vt:lpstr>
      <vt:lpstr>PowerPoint 演示文稿</vt:lpstr>
      <vt:lpstr>Additional functions</vt:lpstr>
      <vt:lpstr>4.1 Interactive Site Map</vt:lpstr>
      <vt:lpstr>4.1 Interactive Site Map</vt:lpstr>
      <vt:lpstr>Interactive Site Map - Displays details on mouse hover   Through the Tooltip class, a pop-up window is created to display detailed information about the relics when the mouse hovers over them.</vt:lpstr>
      <vt:lpstr>Interactive Site Map - Click to delete nodes.   Obtain the artifact ID input by the user, call the remove_artifact method of the manager to delete the artifact, and update the interface and statistical information.</vt:lpstr>
      <vt:lpstr>Interactive Site Map - Right-click Menu Operations   Create a right-click menu, bind the right-click event, and execute the corresponding operation based on the user's selection.</vt:lpstr>
      <vt:lpstr>Interactive Site Map - Double-click to edit the artifact information.   Bind the double-click event, obtain the ID of the artifact node when it is double-clicked, open the editing dialog box, update the artifact information, and then refresh the interface and statistical information.</vt:lpstr>
      <vt:lpstr>Interactive Site Map - Search Highlight Function   Monitor changes in the search box input and highlight the matching cultural relics nodes based on the keywords.</vt:lpstr>
      <vt:lpstr>4.2 Analysis of Cultural Heritage Protection</vt:lpstr>
      <vt:lpstr>Cultural Heritage Protection Analysis - Time or Type Distribution Analysis  Traverse the cultural heritage tree and count the distribution of cultural relics by era, type, and importance.</vt:lpstr>
      <vt:lpstr>Cultural Heritage Protection Analysis - Identification of Protection Needs  Based on statistical data, identify the less numerous eras and types, and provide protection suggestions.</vt:lpstr>
      <vt:lpstr>Cultural Heritage Protection Analysis - Data Visualization Charts  Using the matplotlib library, pie charts and bar charts are drawn to display the distribution of cultural heritage eras and types.</vt:lpstr>
      <vt:lpstr>Cultural Heritage Protection Analysis - Real-time Statistical Updates  During the operations of adding or deleting cultural relics, the refresh_statistics method is called to update the statistical information and charts.</vt:lpstr>
      <vt:lpstr>Running result   </vt:lpstr>
      <vt:lpstr>Running result   </vt:lpstr>
      <vt:lpstr>Running result   </vt:lpstr>
      <vt:lpstr>Running result   </vt:lpstr>
      <vt:lpstr>5. Summary and Group Assignment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仙 剑</cp:lastModifiedBy>
  <cp:revision>195</cp:revision>
  <dcterms:created xsi:type="dcterms:W3CDTF">2025-07-04T09:19:46Z</dcterms:created>
  <dcterms:modified xsi:type="dcterms:W3CDTF">2025-07-05T08:56:52Z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2052-7.5.1.8994</vt:lpwstr>
  </property>
  <property fmtid="{D5CDD505-2E9C-101B-9397-08002B2CF9AE}" pid="3" name="ICV">
    <vt:lpwstr>003ABB18AC80550DF49567687CDC70CD_43</vt:lpwstr>
  </property>
</Properties>
</file>